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256" r:id="rId5"/>
    <p:sldId id="273" r:id="rId6"/>
    <p:sldId id="274" r:id="rId7"/>
    <p:sldId id="275" r:id="rId8"/>
    <p:sldId id="392" r:id="rId9"/>
    <p:sldId id="276" r:id="rId10"/>
    <p:sldId id="370" r:id="rId11"/>
    <p:sldId id="371" r:id="rId12"/>
    <p:sldId id="277" r:id="rId13"/>
    <p:sldId id="286" r:id="rId14"/>
    <p:sldId id="278" r:id="rId15"/>
    <p:sldId id="303" r:id="rId16"/>
    <p:sldId id="340" r:id="rId17"/>
    <p:sldId id="382" r:id="rId18"/>
    <p:sldId id="280" r:id="rId19"/>
    <p:sldId id="279" r:id="rId20"/>
    <p:sldId id="281" r:id="rId21"/>
    <p:sldId id="282" r:id="rId22"/>
    <p:sldId id="346" r:id="rId23"/>
    <p:sldId id="368" r:id="rId24"/>
    <p:sldId id="391" r:id="rId25"/>
    <p:sldId id="355" r:id="rId26"/>
    <p:sldId id="385" r:id="rId27"/>
    <p:sldId id="386" r:id="rId28"/>
    <p:sldId id="358" r:id="rId29"/>
    <p:sldId id="359" r:id="rId30"/>
    <p:sldId id="362" r:id="rId31"/>
    <p:sldId id="373" r:id="rId32"/>
    <p:sldId id="377" r:id="rId33"/>
    <p:sldId id="383" r:id="rId34"/>
    <p:sldId id="378" r:id="rId35"/>
    <p:sldId id="380" r:id="rId36"/>
    <p:sldId id="381" r:id="rId37"/>
    <p:sldId id="365" r:id="rId38"/>
    <p:sldId id="387" r:id="rId39"/>
    <p:sldId id="389" r:id="rId40"/>
    <p:sldId id="375" r:id="rId41"/>
    <p:sldId id="376" r:id="rId42"/>
    <p:sldId id="393" r:id="rId43"/>
    <p:sldId id="284" r:id="rId44"/>
    <p:sldId id="305" r:id="rId45"/>
    <p:sldId id="307" r:id="rId46"/>
    <p:sldId id="341" r:id="rId47"/>
    <p:sldId id="342" r:id="rId48"/>
    <p:sldId id="293" r:id="rId49"/>
    <p:sldId id="322" r:id="rId50"/>
    <p:sldId id="304" r:id="rId51"/>
    <p:sldId id="308" r:id="rId52"/>
    <p:sldId id="285" r:id="rId53"/>
    <p:sldId id="269" r:id="rId54"/>
    <p:sldId id="270" r:id="rId55"/>
    <p:sldId id="271" r:id="rId56"/>
    <p:sldId id="272" r:id="rId57"/>
  </p:sldIdLst>
  <p:sldSz cx="12192000" cy="6858000"/>
  <p:notesSz cx="7016750" cy="9302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 Introduction" id="{838FA0FF-D083-4D76-B1F7-5A34BE7AC492}">
          <p14:sldIdLst>
            <p14:sldId id="256"/>
            <p14:sldId id="273"/>
            <p14:sldId id="274"/>
            <p14:sldId id="275"/>
            <p14:sldId id="392"/>
            <p14:sldId id="276"/>
            <p14:sldId id="370"/>
            <p14:sldId id="371"/>
          </p14:sldIdLst>
        </p14:section>
        <p14:section name="3D PRINTER" id="{397236F3-3F41-4605-843E-222897428D9B}">
          <p14:sldIdLst>
            <p14:sldId id="277"/>
            <p14:sldId id="286"/>
            <p14:sldId id="278"/>
            <p14:sldId id="303"/>
            <p14:sldId id="340"/>
            <p14:sldId id="382"/>
            <p14:sldId id="280"/>
            <p14:sldId id="279"/>
            <p14:sldId id="281"/>
            <p14:sldId id="282"/>
            <p14:sldId id="346"/>
            <p14:sldId id="368"/>
            <p14:sldId id="391"/>
            <p14:sldId id="355"/>
            <p14:sldId id="385"/>
            <p14:sldId id="386"/>
            <p14:sldId id="358"/>
            <p14:sldId id="359"/>
            <p14:sldId id="362"/>
            <p14:sldId id="373"/>
            <p14:sldId id="377"/>
            <p14:sldId id="383"/>
            <p14:sldId id="378"/>
            <p14:sldId id="380"/>
            <p14:sldId id="381"/>
            <p14:sldId id="365"/>
            <p14:sldId id="387"/>
            <p14:sldId id="389"/>
            <p14:sldId id="375"/>
            <p14:sldId id="376"/>
            <p14:sldId id="393"/>
            <p14:sldId id="284"/>
            <p14:sldId id="305"/>
            <p14:sldId id="307"/>
            <p14:sldId id="341"/>
            <p14:sldId id="342"/>
            <p14:sldId id="293"/>
            <p14:sldId id="322"/>
            <p14:sldId id="304"/>
            <p14:sldId id="308"/>
          </p14:sldIdLst>
        </p14:section>
        <p14:section name="Slide Resources" id="{CA6C966C-B830-4083-82AE-26DB867FD240}">
          <p14:sldIdLst>
            <p14:sldId id="285"/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0" userDrawn="1">
          <p15:clr>
            <a:srgbClr val="A4A3A4"/>
          </p15:clr>
        </p15:guide>
        <p15:guide id="2" pos="22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0B4"/>
    <a:srgbClr val="B4C7E7"/>
    <a:srgbClr val="F8CBAD"/>
    <a:srgbClr val="FFAFAF"/>
    <a:srgbClr val="D9D9D9"/>
    <a:srgbClr val="FF1919"/>
    <a:srgbClr val="F2F3F4"/>
    <a:srgbClr val="EEF0F1"/>
    <a:srgbClr val="FEFE03"/>
    <a:srgbClr val="00B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76" autoAdjust="0"/>
    <p:restoredTop sz="78814" autoAdjust="0"/>
  </p:normalViewPr>
  <p:slideViewPr>
    <p:cSldViewPr snapToGrid="0">
      <p:cViewPr>
        <p:scale>
          <a:sx n="66" d="100"/>
          <a:sy n="66" d="100"/>
        </p:scale>
        <p:origin x="1042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100" d="100"/>
          <a:sy n="100" d="100"/>
        </p:scale>
        <p:origin x="1500" y="656"/>
      </p:cViewPr>
      <p:guideLst>
        <p:guide orient="horz" pos="2930"/>
        <p:guide pos="221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C4309E-43E1-420A-AA95-F58901E76C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119188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8AFB14-5787-4C1C-BD24-9600F21C2F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897559" y="0"/>
            <a:ext cx="2117567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r">
              <a:defRPr sz="1200"/>
            </a:lvl1pPr>
          </a:lstStyle>
          <a:p>
            <a:fld id="{966BD184-37E1-4742-AE25-1CFA8ACBB5C9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0A2E29-027F-4E7E-B2E2-F2BE77A843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0CEBB-1DD1-4DC5-9C6B-004DAF8D9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r">
              <a:defRPr sz="1200"/>
            </a:lvl1pPr>
          </a:lstStyle>
          <a:p>
            <a:r>
              <a:rPr lang="en-US" dirty="0"/>
              <a:t>smcconomy@eng.famu.fsu.edu</a:t>
            </a:r>
          </a:p>
          <a:p>
            <a:fld id="{B9D043DD-33FA-49E0-8B38-D3ED09ED1EF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DF5B3-2AD7-4A4F-AA26-58C03681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64" y="86041"/>
            <a:ext cx="2199422" cy="5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6842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660650" y="246431"/>
            <a:ext cx="4253490" cy="504051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76868" y="1128821"/>
            <a:ext cx="5137273" cy="289026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1" tIns="46625" rIns="93251" bIns="466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776868" y="4122914"/>
            <a:ext cx="5137272" cy="3580645"/>
          </a:xfrm>
          <a:prstGeom prst="rect">
            <a:avLst/>
          </a:prstGeom>
        </p:spPr>
        <p:txBody>
          <a:bodyPr vert="horz" lIns="93251" tIns="46625" rIns="93251" bIns="466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86033-69B6-40D0-B1C7-1A0098AD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6446"/>
            <a:ext cx="2199422" cy="5040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421798-329D-4469-B5AD-64DAEE724F8B}"/>
              </a:ext>
            </a:extLst>
          </p:cNvPr>
          <p:cNvCxnSpPr>
            <a:cxnSpLocks/>
          </p:cNvCxnSpPr>
          <p:nvPr/>
        </p:nvCxnSpPr>
        <p:spPr>
          <a:xfrm>
            <a:off x="-350837" y="996950"/>
            <a:ext cx="771842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244115-475A-4C47-8211-8069942A1DA9}"/>
              </a:ext>
            </a:extLst>
          </p:cNvPr>
          <p:cNvCxnSpPr>
            <a:cxnSpLocks/>
          </p:cNvCxnSpPr>
          <p:nvPr/>
        </p:nvCxnSpPr>
        <p:spPr>
          <a:xfrm>
            <a:off x="-350837" y="7804150"/>
            <a:ext cx="771842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E6403A-F7B1-441C-AD33-FC9BC4994CBB}"/>
              </a:ext>
            </a:extLst>
          </p:cNvPr>
          <p:cNvCxnSpPr>
            <a:cxnSpLocks/>
          </p:cNvCxnSpPr>
          <p:nvPr/>
        </p:nvCxnSpPr>
        <p:spPr>
          <a:xfrm>
            <a:off x="1676400" y="996950"/>
            <a:ext cx="0" cy="680720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1B8D0E1-9217-4F2E-89FC-77C471E53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5100" y="8836025"/>
            <a:ext cx="304006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4C166-993A-466E-8B1C-D264331CEF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38B14-EF47-47E9-8F31-D01D6E3178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694BF-5285-43E0-9ED9-3748A32E5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DB5E4B3-5A0B-4E95-81E4-20C07D8783B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5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38B14-EF47-47E9-8F31-D01D6E3178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694BF-5285-43E0-9ED9-3748A32E5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DB5E4B3-5A0B-4E95-81E4-20C07D8783B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9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EFFFD-DFF7-4D13-88B3-5AC645DD9F8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1CF7A-B795-4AC2-AB12-1556F507B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A7DBD00-668F-435C-8F9B-98B6589DE3C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97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F9D3A-6CEC-48E9-A7F8-615DC39F18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A6662-7AA5-46C1-8463-126A39F66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8A525FA-1D2F-46B6-9BB0-693457121F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89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1F21A-F1FC-404B-BEB5-258B3C5294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74A22-C085-47DC-948C-1FA992595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81059FB-B1EE-4E11-B75C-14BCF7DCF7F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875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E615F-E856-41F7-967E-E1E17FE13A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724C1-27B8-4A7A-8574-B08E50A9C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6BD3513-5139-470E-81D4-62E315A8398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4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6" r:id="rId3"/>
    <p:sldLayoutId id="2147483681" r:id="rId4"/>
    <p:sldLayoutId id="2147483672" r:id="rId5"/>
    <p:sldLayoutId id="2147483662" r:id="rId6"/>
    <p:sldLayoutId id="2147483664" r:id="rId7"/>
    <p:sldLayoutId id="2147483665" r:id="rId8"/>
    <p:sldLayoutId id="2147483668" r:id="rId9"/>
    <p:sldLayoutId id="2147483669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70" r:id="rId19"/>
    <p:sldLayoutId id="2147483671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create/link/?url=https%3A%2F%2Fwww.marthastewart.com%2F2138644%2Fgeneral-mills-gold-medal-flour-recall-ecoli%3Futm_source%3Dpinterest.com%26utm_medium%3Dsocial%26utm_campaign%3Dsocial-share-article%26utm_content%3D20200131%26utm_term%3Dundefined&amp;media=https%3A%2F%2Fimagesvc.meredithcorp.io%2Fv3%2Fmm%2Fimage%3Furl%3Dhttps%253A%252F%252Fstatic.onecms.io%252Fwp-content%252Fuploads%252Fsites%252F34%252F2019%252F06%252F12165708%252Fall-purpose-flour-0619.jpg&amp;description=General%20Mills%20Recalls%20Gold%20Medal%20Flour%20Once%20Again%20Due%20to%20Potential%20E.%20Coli%20Contaminatio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create/link/?url=https%3A%2F%2Fwww.marthastewart.com%2F2138644%2Fgeneral-mills-gold-medal-flour-recall-ecoli%3Futm_source%3Dpinterest.com%26utm_medium%3Dsocial%26utm_campaign%3Dsocial-share-article%26utm_content%3D20200131%26utm_term%3Dundefined&amp;media=https%3A%2F%2Fimagesvc.meredithcorp.io%2Fv3%2Fmm%2Fimage%3Furl%3Dhttps%253A%252F%252Fstatic.onecms.io%252Fwp-content%252Fuploads%252Fsites%252F34%252F2019%252F06%252F12165708%252Fall-purpose-flour-0619.jpg&amp;description=General%20Mills%20Recalls%20Gold%20Medal%20Flour%20Once%20Again%20Due%20to%20Potential%20E.%20Coli%20Contaminatio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ntopology.com/" TargetMode="External"/><Relationship Id="rId13" Type="http://schemas.openxmlformats.org/officeDocument/2006/relationships/hyperlink" Target="https://www.mcmaster.com/29895t54" TargetMode="External"/><Relationship Id="rId3" Type="http://schemas.openxmlformats.org/officeDocument/2006/relationships/hyperlink" Target="https://www.materialise.com/en/blog/when-how-and-where-of-metal-3d-printing" TargetMode="External"/><Relationship Id="rId7" Type="http://schemas.openxmlformats.org/officeDocument/2006/relationships/hyperlink" Target="https://www.3dsystems.com/materials/metal" TargetMode="External"/><Relationship Id="rId12" Type="http://schemas.openxmlformats.org/officeDocument/2006/relationships/hyperlink" Target="https://www.mcmaster.com/5808k6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hescopepopculturescience.blogspot.com/2015_01_01_archive.html" TargetMode="External"/><Relationship Id="rId11" Type="http://schemas.openxmlformats.org/officeDocument/2006/relationships/hyperlink" Target="https://news.wfsu.org/post/eglin-air-force-base-ready-adjust-hiring-freeze" TargetMode="External"/><Relationship Id="rId5" Type="http://schemas.openxmlformats.org/officeDocument/2006/relationships/hyperlink" Target="https://www.3dsystems.com/3d-printers/prox-dmp-300/specifications" TargetMode="External"/><Relationship Id="rId15" Type="http://schemas.openxmlformats.org/officeDocument/2006/relationships/hyperlink" Target="https://sugarandsparrow.com/homemade-cake-flour-recipe/" TargetMode="External"/><Relationship Id="rId10" Type="http://schemas.openxmlformats.org/officeDocument/2006/relationships/hyperlink" Target="https://badboyblasters.com/product/abrasive-media-sand-blaster-bb1050led-bvr-pr-hv-fl-2/" TargetMode="External"/><Relationship Id="rId4" Type="http://schemas.openxmlformats.org/officeDocument/2006/relationships/hyperlink" Target="https://www.recycling.com/wp-content/uploads/recycling%20symbols/black/Black%20Recycling%20Symbol%20%28U%2b267B%29.png" TargetMode="External"/><Relationship Id="rId9" Type="http://schemas.openxmlformats.org/officeDocument/2006/relationships/hyperlink" Target="https://images-na.ssl-images-amazon.com/images/I/4125zPcBPNL.jpg" TargetMode="External"/><Relationship Id="rId14" Type="http://schemas.openxmlformats.org/officeDocument/2006/relationships/hyperlink" Target="https://www.mcmaster.com/9241k4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slide" Target="slide41.xml"/><Relationship Id="rId7" Type="http://schemas.openxmlformats.org/officeDocument/2006/relationships/slide" Target="slide4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43.xml"/><Relationship Id="rId5" Type="http://schemas.openxmlformats.org/officeDocument/2006/relationships/slide" Target="slide45.xml"/><Relationship Id="rId4" Type="http://schemas.openxmlformats.org/officeDocument/2006/relationships/slide" Target="slide46.xml"/><Relationship Id="rId9" Type="http://schemas.openxmlformats.org/officeDocument/2006/relationships/slide" Target="slide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slide" Target="slide41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slide" Target="slide4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" Target="slide41.xml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engineeringenotes.com/metallurgy/age-hardening-treatment/age-hardening-treatment-of-metals-metallurgy/26376" TargetMode="Externa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www.3dsystems.com/sites/default/files/2017-06/3D-Systems_17-4_PH_%28B%29_DMP_DATASHEET_US_A4_2017.06.21_WEB.pdf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DDD9C2-DB83-4427-B7F5-9847D1E5B12C}"/>
              </a:ext>
            </a:extLst>
          </p:cNvPr>
          <p:cNvSpPr txBox="1">
            <a:spLocks/>
          </p:cNvSpPr>
          <p:nvPr/>
        </p:nvSpPr>
        <p:spPr>
          <a:xfrm>
            <a:off x="0" y="1086352"/>
            <a:ext cx="7686675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Team 501: Powder Recovery for Metal Additive Manufacturing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B4538-AF13-42D2-A88C-1783745FD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" y="92336"/>
            <a:ext cx="7010400" cy="1084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4C6F1-3A05-4D91-88C2-2F0222F85205}"/>
              </a:ext>
            </a:extLst>
          </p:cNvPr>
          <p:cNvSpPr txBox="1"/>
          <p:nvPr/>
        </p:nvSpPr>
        <p:spPr>
          <a:xfrm>
            <a:off x="94485" y="3199844"/>
            <a:ext cx="253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Arlan Ohrt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Kevin Richter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Vincent Giannetti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Noah Tipton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Joshua Dorfman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00F181-06C3-4973-AF90-BF4C17E93197}"/>
              </a:ext>
            </a:extLst>
          </p:cNvPr>
          <p:cNvSpPr txBox="1"/>
          <p:nvPr/>
        </p:nvSpPr>
        <p:spPr>
          <a:xfrm>
            <a:off x="-182880" y="5492977"/>
            <a:ext cx="2538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March 10</a:t>
            </a:r>
            <a:r>
              <a:rPr lang="en-US" baseline="30000" dirty="0">
                <a:solidFill>
                  <a:schemeClr val="bg1"/>
                </a:solidFill>
                <a:latin typeface="Helvetica Neue" panose="02000503000000020004"/>
              </a:rPr>
              <a:t>th</a:t>
            </a:r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, 2020</a:t>
            </a:r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99D4235-54EA-46CA-8288-20BA889454C2}"/>
              </a:ext>
            </a:extLst>
          </p:cNvPr>
          <p:cNvSpPr txBox="1">
            <a:spLocks/>
          </p:cNvSpPr>
          <p:nvPr/>
        </p:nvSpPr>
        <p:spPr>
          <a:xfrm>
            <a:off x="259466" y="0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Metal Additive Manufacturing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1CC881-1E72-4DDE-BA6D-A5C71432CA90}"/>
              </a:ext>
            </a:extLst>
          </p:cNvPr>
          <p:cNvGrpSpPr>
            <a:grpSpLocks noChangeAspect="1"/>
          </p:cNvGrpSpPr>
          <p:nvPr/>
        </p:nvGrpSpPr>
        <p:grpSpPr>
          <a:xfrm>
            <a:off x="6572988" y="1354238"/>
            <a:ext cx="5476257" cy="4107193"/>
            <a:chOff x="6587035" y="1850911"/>
            <a:chExt cx="5376365" cy="4032274"/>
          </a:xfrm>
        </p:grpSpPr>
        <p:pic>
          <p:nvPicPr>
            <p:cNvPr id="26" name="Picture 2" descr="national grid january GIF">
              <a:extLst>
                <a:ext uri="{FF2B5EF4-FFF2-40B4-BE49-F238E27FC236}">
                  <a16:creationId xmlns:a16="http://schemas.microsoft.com/office/drawing/2014/main" id="{4DFB3DAC-D9B1-4DFD-B476-C93FD8C39C6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035" y="1850911"/>
              <a:ext cx="5376365" cy="40322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F239B4-6CE7-4CED-9AFB-FF1B6EC21861}"/>
                </a:ext>
              </a:extLst>
            </p:cNvPr>
            <p:cNvSpPr/>
            <p:nvPr/>
          </p:nvSpPr>
          <p:spPr>
            <a:xfrm>
              <a:off x="6739434" y="1919491"/>
              <a:ext cx="2404566" cy="290309"/>
            </a:xfrm>
            <a:prstGeom prst="rect">
              <a:avLst/>
            </a:prstGeom>
            <a:solidFill>
              <a:srgbClr val="FEFEFE"/>
            </a:solidFill>
            <a:ln w="12700" cap="flat" cmpd="sng" algn="ctr">
              <a:solidFill>
                <a:srgbClr val="FEFEF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FE19D8-452C-4795-9358-5AD03C624917}"/>
              </a:ext>
            </a:extLst>
          </p:cNvPr>
          <p:cNvGrpSpPr/>
          <p:nvPr/>
        </p:nvGrpSpPr>
        <p:grpSpPr>
          <a:xfrm>
            <a:off x="304800" y="1701479"/>
            <a:ext cx="6096000" cy="2771556"/>
            <a:chOff x="304800" y="1620456"/>
            <a:chExt cx="6096000" cy="2771556"/>
          </a:xfrm>
        </p:grpSpPr>
        <p:sp>
          <p:nvSpPr>
            <p:cNvPr id="29" name="Content Placeholder 6">
              <a:extLst>
                <a:ext uri="{FF2B5EF4-FFF2-40B4-BE49-F238E27FC236}">
                  <a16:creationId xmlns:a16="http://schemas.microsoft.com/office/drawing/2014/main" id="{08B1663E-7D09-4527-A9C8-5277CECC64F4}"/>
                </a:ext>
              </a:extLst>
            </p:cNvPr>
            <p:cNvSpPr txBox="1">
              <a:spLocks/>
            </p:cNvSpPr>
            <p:nvPr/>
          </p:nvSpPr>
          <p:spPr>
            <a:xfrm>
              <a:off x="988671" y="1620456"/>
              <a:ext cx="5412129" cy="5912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Laser Powder Bed Fusion (LPBF):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691B479-AC3F-41A8-85F8-F1CFCD29E1D0}"/>
                </a:ext>
              </a:extLst>
            </p:cNvPr>
            <p:cNvGrpSpPr/>
            <p:nvPr/>
          </p:nvGrpSpPr>
          <p:grpSpPr>
            <a:xfrm>
              <a:off x="304800" y="2313007"/>
              <a:ext cx="6096000" cy="2079005"/>
              <a:chOff x="304800" y="2590800"/>
              <a:chExt cx="6096000" cy="2079005"/>
            </a:xfrm>
          </p:grpSpPr>
          <p:sp>
            <p:nvSpPr>
              <p:cNvPr id="31" name="Content Placeholder 5">
                <a:extLst>
                  <a:ext uri="{FF2B5EF4-FFF2-40B4-BE49-F238E27FC236}">
                    <a16:creationId xmlns:a16="http://schemas.microsoft.com/office/drawing/2014/main" id="{2E154535-19EB-4783-A346-99ADF5D36F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0635" y="2590800"/>
                <a:ext cx="2057400" cy="91096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Powder Distributed in an Even Layer</a:t>
                </a:r>
              </a:p>
            </p:txBody>
          </p:sp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0EBAFC20-2970-40EA-8AD4-7B2B59BAEB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3400" y="2590800"/>
                <a:ext cx="2057400" cy="91096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Laser Traces Layer Path to “Fuse” Material Together</a:t>
                </a:r>
              </a:p>
            </p:txBody>
          </p:sp>
          <p:sp>
            <p:nvSpPr>
              <p:cNvPr id="34" name="Arrow: Right 33">
                <a:extLst>
                  <a:ext uri="{FF2B5EF4-FFF2-40B4-BE49-F238E27FC236}">
                    <a16:creationId xmlns:a16="http://schemas.microsoft.com/office/drawing/2014/main" id="{92F5D3AB-AE09-48F7-BAF2-1DA7827296FF}"/>
                  </a:ext>
                </a:extLst>
              </p:cNvPr>
              <p:cNvSpPr/>
              <p:nvPr/>
            </p:nvSpPr>
            <p:spPr>
              <a:xfrm>
                <a:off x="3276600" y="2863402"/>
                <a:ext cx="830861" cy="365760"/>
              </a:xfrm>
              <a:prstGeom prst="rightArrow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Arrow: Circular 11">
                <a:extLst>
                  <a:ext uri="{FF2B5EF4-FFF2-40B4-BE49-F238E27FC236}">
                    <a16:creationId xmlns:a16="http://schemas.microsoft.com/office/drawing/2014/main" id="{1A460868-9558-4C84-A52E-15B332A5822F}"/>
                  </a:ext>
                </a:extLst>
              </p:cNvPr>
              <p:cNvSpPr/>
              <p:nvPr/>
            </p:nvSpPr>
            <p:spPr>
              <a:xfrm rot="10800000">
                <a:off x="2501299" y="3668665"/>
                <a:ext cx="2305019" cy="1001140"/>
              </a:xfrm>
              <a:custGeom>
                <a:avLst/>
                <a:gdLst>
                  <a:gd name="connsiteX0" fmla="*/ 143011 w 2514600"/>
                  <a:gd name="connsiteY0" fmla="*/ 1144089 h 2288177"/>
                  <a:gd name="connsiteX1" fmla="*/ 1113976 w 2514600"/>
                  <a:gd name="connsiteY1" fmla="*/ 151327 h 2288177"/>
                  <a:gd name="connsiteX2" fmla="*/ 2316016 w 2514600"/>
                  <a:gd name="connsiteY2" fmla="*/ 831890 h 2288177"/>
                  <a:gd name="connsiteX3" fmla="*/ 2448030 w 2514600"/>
                  <a:gd name="connsiteY3" fmla="*/ 831890 h 2288177"/>
                  <a:gd name="connsiteX4" fmla="*/ 2228578 w 2514600"/>
                  <a:gd name="connsiteY4" fmla="*/ 1144088 h 2288177"/>
                  <a:gd name="connsiteX5" fmla="*/ 1875986 w 2514600"/>
                  <a:gd name="connsiteY5" fmla="*/ 831890 h 2288177"/>
                  <a:gd name="connsiteX6" fmla="*/ 2002452 w 2514600"/>
                  <a:gd name="connsiteY6" fmla="*/ 831890 h 2288177"/>
                  <a:gd name="connsiteX7" fmla="*/ 1115676 w 2514600"/>
                  <a:gd name="connsiteY7" fmla="*/ 439564 h 2288177"/>
                  <a:gd name="connsiteX8" fmla="*/ 429033 w 2514600"/>
                  <a:gd name="connsiteY8" fmla="*/ 1144088 h 2288177"/>
                  <a:gd name="connsiteX9" fmla="*/ 143011 w 2514600"/>
                  <a:gd name="connsiteY9" fmla="*/ 1144089 h 2288177"/>
                  <a:gd name="connsiteX0" fmla="*/ 0 w 2305019"/>
                  <a:gd name="connsiteY0" fmla="*/ 1001140 h 1001140"/>
                  <a:gd name="connsiteX1" fmla="*/ 970965 w 2305019"/>
                  <a:gd name="connsiteY1" fmla="*/ 8378 h 1001140"/>
                  <a:gd name="connsiteX2" fmla="*/ 2173005 w 2305019"/>
                  <a:gd name="connsiteY2" fmla="*/ 688941 h 1001140"/>
                  <a:gd name="connsiteX3" fmla="*/ 2305019 w 2305019"/>
                  <a:gd name="connsiteY3" fmla="*/ 688941 h 1001140"/>
                  <a:gd name="connsiteX4" fmla="*/ 2005668 w 2305019"/>
                  <a:gd name="connsiteY4" fmla="*/ 1001139 h 1001140"/>
                  <a:gd name="connsiteX5" fmla="*/ 1732975 w 2305019"/>
                  <a:gd name="connsiteY5" fmla="*/ 688941 h 1001140"/>
                  <a:gd name="connsiteX6" fmla="*/ 1859441 w 2305019"/>
                  <a:gd name="connsiteY6" fmla="*/ 688941 h 1001140"/>
                  <a:gd name="connsiteX7" fmla="*/ 972665 w 2305019"/>
                  <a:gd name="connsiteY7" fmla="*/ 296615 h 1001140"/>
                  <a:gd name="connsiteX8" fmla="*/ 286022 w 2305019"/>
                  <a:gd name="connsiteY8" fmla="*/ 1001139 h 1001140"/>
                  <a:gd name="connsiteX9" fmla="*/ 0 w 2305019"/>
                  <a:gd name="connsiteY9" fmla="*/ 1001140 h 1001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05019" h="1001140">
                    <a:moveTo>
                      <a:pt x="0" y="1001140"/>
                    </a:moveTo>
                    <a:cubicBezTo>
                      <a:pt x="0" y="498037"/>
                      <a:pt x="415618" y="73089"/>
                      <a:pt x="970965" y="8378"/>
                    </a:cubicBezTo>
                    <a:cubicBezTo>
                      <a:pt x="1501548" y="-53447"/>
                      <a:pt x="2006150" y="232244"/>
                      <a:pt x="2173005" y="688941"/>
                    </a:cubicBezTo>
                    <a:lnTo>
                      <a:pt x="2305019" y="688941"/>
                    </a:lnTo>
                    <a:lnTo>
                      <a:pt x="2005668" y="1001139"/>
                    </a:lnTo>
                    <a:lnTo>
                      <a:pt x="1732975" y="688941"/>
                    </a:lnTo>
                    <a:lnTo>
                      <a:pt x="1859441" y="688941"/>
                    </a:lnTo>
                    <a:cubicBezTo>
                      <a:pt x="1698208" y="402123"/>
                      <a:pt x="1336512" y="242102"/>
                      <a:pt x="972665" y="296615"/>
                    </a:cubicBezTo>
                    <a:cubicBezTo>
                      <a:pt x="575800" y="356075"/>
                      <a:pt x="286022" y="653399"/>
                      <a:pt x="286022" y="1001139"/>
                    </a:cubicBezTo>
                    <a:lnTo>
                      <a:pt x="0" y="100114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Arrow: Right 35">
                <a:extLst>
                  <a:ext uri="{FF2B5EF4-FFF2-40B4-BE49-F238E27FC236}">
                    <a16:creationId xmlns:a16="http://schemas.microsoft.com/office/drawing/2014/main" id="{00AA112A-AA97-4591-A282-8CAC7156B5E9}"/>
                  </a:ext>
                </a:extLst>
              </p:cNvPr>
              <p:cNvSpPr/>
              <p:nvPr/>
            </p:nvSpPr>
            <p:spPr>
              <a:xfrm>
                <a:off x="304800" y="2863402"/>
                <a:ext cx="543757" cy="365760"/>
              </a:xfrm>
              <a:prstGeom prst="rightArrow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FE872FA0-9CC2-432E-B7F2-DF61362F202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6BDDC443-CD54-4E09-A4BE-E2C628948465}"/>
              </a:ext>
            </a:extLst>
          </p:cNvPr>
          <p:cNvSpPr txBox="1">
            <a:spLocks/>
          </p:cNvSpPr>
          <p:nvPr/>
        </p:nvSpPr>
        <p:spPr>
          <a:xfrm>
            <a:off x="193356" y="4682401"/>
            <a:ext cx="6172201" cy="79165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This process results in a large amount of “unfused” powder. This powder should be recycled.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26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D78B41-50C0-4261-9D12-0F4FB6AFF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455" y="1489841"/>
            <a:ext cx="5171091" cy="3878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731B4EC1-299E-4495-A621-02CEB35B5893}"/>
              </a:ext>
            </a:extLst>
          </p:cNvPr>
          <p:cNvSpPr/>
          <p:nvPr/>
        </p:nvSpPr>
        <p:spPr>
          <a:xfrm rot="7865214">
            <a:off x="6976807" y="2616497"/>
            <a:ext cx="2678216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1CAF8E5-8892-49F4-A055-2E96A41AA69F}"/>
              </a:ext>
            </a:extLst>
          </p:cNvPr>
          <p:cNvSpPr/>
          <p:nvPr/>
        </p:nvSpPr>
        <p:spPr>
          <a:xfrm rot="13423215">
            <a:off x="7867822" y="4531886"/>
            <a:ext cx="1646058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D406381-C466-47C9-B251-2E67A0131819}"/>
              </a:ext>
            </a:extLst>
          </p:cNvPr>
          <p:cNvSpPr/>
          <p:nvPr/>
        </p:nvSpPr>
        <p:spPr>
          <a:xfrm rot="19080999">
            <a:off x="2773475" y="4538222"/>
            <a:ext cx="1611428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A09A01D-FBC9-42C4-BFEB-5B6D88A7D2A2}"/>
              </a:ext>
            </a:extLst>
          </p:cNvPr>
          <p:cNvSpPr/>
          <p:nvPr/>
        </p:nvSpPr>
        <p:spPr>
          <a:xfrm>
            <a:off x="2804803" y="5043186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830F33-90D9-4C16-B9BE-3A2865B24022}"/>
              </a:ext>
            </a:extLst>
          </p:cNvPr>
          <p:cNvSpPr/>
          <p:nvPr/>
        </p:nvSpPr>
        <p:spPr>
          <a:xfrm>
            <a:off x="9113105" y="1574697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9B5D432-B206-4D1E-820B-5C9F165F8DE4}"/>
              </a:ext>
            </a:extLst>
          </p:cNvPr>
          <p:cNvSpPr/>
          <p:nvPr/>
        </p:nvSpPr>
        <p:spPr>
          <a:xfrm>
            <a:off x="9194127" y="5066336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995693B4-F131-4DE9-9683-B7A0ACFBD158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Metal Additive Manufacturing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DF897EDB-1EFE-49C0-9C8F-59D67919D056}"/>
              </a:ext>
            </a:extLst>
          </p:cNvPr>
          <p:cNvSpPr txBox="1">
            <a:spLocks/>
          </p:cNvSpPr>
          <p:nvPr/>
        </p:nvSpPr>
        <p:spPr>
          <a:xfrm>
            <a:off x="634133" y="4928886"/>
            <a:ext cx="2286000" cy="4572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Roller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F70DD9FE-669B-405E-AD43-FCA1ABD51711}"/>
              </a:ext>
            </a:extLst>
          </p:cNvPr>
          <p:cNvSpPr txBox="1">
            <a:spLocks/>
          </p:cNvSpPr>
          <p:nvPr/>
        </p:nvSpPr>
        <p:spPr>
          <a:xfrm>
            <a:off x="9308427" y="4955315"/>
            <a:ext cx="2286000" cy="4572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Overflow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6716C962-552A-4134-AD1D-247B380BF49E}"/>
              </a:ext>
            </a:extLst>
          </p:cNvPr>
          <p:cNvSpPr txBox="1">
            <a:spLocks/>
          </p:cNvSpPr>
          <p:nvPr/>
        </p:nvSpPr>
        <p:spPr>
          <a:xfrm>
            <a:off x="9227405" y="1460397"/>
            <a:ext cx="2286000" cy="4572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Build Plate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39658FF6-3EB9-4C8D-B2C5-B81E0EE7E8CE}"/>
              </a:ext>
            </a:extLst>
          </p:cNvPr>
          <p:cNvSpPr/>
          <p:nvPr/>
        </p:nvSpPr>
        <p:spPr>
          <a:xfrm rot="2396504">
            <a:off x="2750775" y="2652350"/>
            <a:ext cx="3171779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0D4CA4-87B2-46B0-854F-97297F3CB54E}"/>
              </a:ext>
            </a:extLst>
          </p:cNvPr>
          <p:cNvSpPr/>
          <p:nvPr/>
        </p:nvSpPr>
        <p:spPr>
          <a:xfrm>
            <a:off x="2956304" y="1594568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DA400D5E-9A58-4522-AD55-3E7A295FE647}"/>
              </a:ext>
            </a:extLst>
          </p:cNvPr>
          <p:cNvSpPr txBox="1">
            <a:spLocks/>
          </p:cNvSpPr>
          <p:nvPr/>
        </p:nvSpPr>
        <p:spPr>
          <a:xfrm>
            <a:off x="784604" y="1480268"/>
            <a:ext cx="2286000" cy="4572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Powder Supply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48D2D820-3910-4212-869E-F8B140CD05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</p:spTree>
    <p:extLst>
      <p:ext uri="{BB962C8B-B14F-4D97-AF65-F5344CB8AC3E}">
        <p14:creationId xmlns:p14="http://schemas.microsoft.com/office/powerpoint/2010/main" val="146602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995693B4-F131-4DE9-9683-B7A0ACFBD158}"/>
              </a:ext>
            </a:extLst>
          </p:cNvPr>
          <p:cNvSpPr txBox="1">
            <a:spLocks/>
          </p:cNvSpPr>
          <p:nvPr/>
        </p:nvSpPr>
        <p:spPr>
          <a:xfrm>
            <a:off x="702680" y="0"/>
            <a:ext cx="11125200" cy="95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The Metal Used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48D2D820-3910-4212-869E-F8B140CD05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7494FF-D51B-41C6-876E-EAD22B967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2986" r="1172" b="3213"/>
          <a:stretch/>
        </p:blipFill>
        <p:spPr>
          <a:xfrm>
            <a:off x="294607" y="3589479"/>
            <a:ext cx="5943600" cy="2020047"/>
          </a:xfrm>
          <a:prstGeom prst="roundRect">
            <a:avLst>
              <a:gd name="adj" fmla="val 6716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279663E3-3541-4FE9-A733-869351FF2741}"/>
              </a:ext>
            </a:extLst>
          </p:cNvPr>
          <p:cNvSpPr txBox="1">
            <a:spLocks/>
          </p:cNvSpPr>
          <p:nvPr/>
        </p:nvSpPr>
        <p:spPr>
          <a:xfrm>
            <a:off x="294607" y="1854705"/>
            <a:ext cx="5943600" cy="154163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General Info: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Purchasable from 3D Systems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1800" dirty="0">
                <a:solidFill>
                  <a:prstClr val="black"/>
                </a:solidFill>
              </a:rPr>
              <a:t>Particle Size: 10 – 15 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μm (Paper thickness is ~ 100 μm)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Martensitic Steel (Magnetic)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0C4244B9-BC65-41BF-879C-7B38138F0DAA}"/>
              </a:ext>
            </a:extLst>
          </p:cNvPr>
          <p:cNvSpPr txBox="1">
            <a:spLocks/>
          </p:cNvSpPr>
          <p:nvPr/>
        </p:nvSpPr>
        <p:spPr>
          <a:xfrm>
            <a:off x="767306" y="884861"/>
            <a:ext cx="10995948" cy="46491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17– 4PH Stainless Steel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: </a:t>
            </a:r>
            <a:r>
              <a:rPr lang="en-US" sz="2600" dirty="0">
                <a:solidFill>
                  <a:prstClr val="black"/>
                </a:solidFill>
              </a:rPr>
              <a:t>17% Chromium, 4% Nickel, Precipitation Hardening</a:t>
            </a:r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1" name="Content Placeholder 5">
            <a:extLst>
              <a:ext uri="{FF2B5EF4-FFF2-40B4-BE49-F238E27FC236}">
                <a16:creationId xmlns:a16="http://schemas.microsoft.com/office/drawing/2014/main" id="{7EDEDF14-8CA7-4A3D-B7CB-C1946152249A}"/>
              </a:ext>
            </a:extLst>
          </p:cNvPr>
          <p:cNvSpPr txBox="1">
            <a:spLocks/>
          </p:cNvSpPr>
          <p:nvPr/>
        </p:nvSpPr>
        <p:spPr>
          <a:xfrm>
            <a:off x="-2639889" y="2552440"/>
            <a:ext cx="2487489" cy="326571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4" name="Picture 3" descr="A wooden table&#10;&#10;Description automatically generated">
            <a:extLst>
              <a:ext uri="{FF2B5EF4-FFF2-40B4-BE49-F238E27FC236}">
                <a16:creationId xmlns:a16="http://schemas.microsoft.com/office/drawing/2014/main" id="{F20EA5E9-89DD-4CA6-8E93-8807A3729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6296" r="19697" b="5017"/>
          <a:stretch/>
        </p:blipFill>
        <p:spPr>
          <a:xfrm rot="5400000">
            <a:off x="7378321" y="1662812"/>
            <a:ext cx="3681851" cy="3568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0154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995693B4-F131-4DE9-9683-B7A0ACFBD158}"/>
              </a:ext>
            </a:extLst>
          </p:cNvPr>
          <p:cNvSpPr txBox="1">
            <a:spLocks/>
          </p:cNvSpPr>
          <p:nvPr/>
        </p:nvSpPr>
        <p:spPr>
          <a:xfrm>
            <a:off x="702680" y="0"/>
            <a:ext cx="11125200" cy="95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The Metal Used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48D2D820-3910-4212-869E-F8B140CD05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7494FF-D51B-41C6-876E-EAD22B967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2986" r="1172" b="3213"/>
          <a:stretch/>
        </p:blipFill>
        <p:spPr>
          <a:xfrm>
            <a:off x="294607" y="3589479"/>
            <a:ext cx="5943600" cy="2020047"/>
          </a:xfrm>
          <a:prstGeom prst="roundRect">
            <a:avLst>
              <a:gd name="adj" fmla="val 6716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279663E3-3541-4FE9-A733-869351FF2741}"/>
              </a:ext>
            </a:extLst>
          </p:cNvPr>
          <p:cNvSpPr txBox="1">
            <a:spLocks/>
          </p:cNvSpPr>
          <p:nvPr/>
        </p:nvSpPr>
        <p:spPr>
          <a:xfrm>
            <a:off x="294607" y="1854705"/>
            <a:ext cx="5943600" cy="154163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General Info: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Purchasable from 3D Systems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1800" dirty="0">
                <a:solidFill>
                  <a:prstClr val="black"/>
                </a:solidFill>
              </a:rPr>
              <a:t>Particle Size: 10 – 15 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μm (Paper thickness is ~ 100 μm)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Martensitic Steel (Magnetic)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0C4244B9-BC65-41BF-879C-7B38138F0DAA}"/>
              </a:ext>
            </a:extLst>
          </p:cNvPr>
          <p:cNvSpPr txBox="1">
            <a:spLocks/>
          </p:cNvSpPr>
          <p:nvPr/>
        </p:nvSpPr>
        <p:spPr>
          <a:xfrm>
            <a:off x="767306" y="884861"/>
            <a:ext cx="10995948" cy="46491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17– 4PH Stainless Steel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: </a:t>
            </a:r>
            <a:r>
              <a:rPr lang="en-US" sz="2600" dirty="0">
                <a:solidFill>
                  <a:prstClr val="black"/>
                </a:solidFill>
              </a:rPr>
              <a:t>17% Chromium, 4% Nickel, Precipitation Hardening</a:t>
            </a:r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1" name="Content Placeholder 5">
            <a:extLst>
              <a:ext uri="{FF2B5EF4-FFF2-40B4-BE49-F238E27FC236}">
                <a16:creationId xmlns:a16="http://schemas.microsoft.com/office/drawing/2014/main" id="{7EDEDF14-8CA7-4A3D-B7CB-C1946152249A}"/>
              </a:ext>
            </a:extLst>
          </p:cNvPr>
          <p:cNvSpPr txBox="1">
            <a:spLocks/>
          </p:cNvSpPr>
          <p:nvPr/>
        </p:nvSpPr>
        <p:spPr>
          <a:xfrm>
            <a:off x="446211" y="2609590"/>
            <a:ext cx="2688875" cy="326571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00730E-8931-46F1-AB71-30375E413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03" y="1603628"/>
            <a:ext cx="3258001" cy="7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953020-1981-4905-9503-00FCF83B746C}"/>
              </a:ext>
            </a:extLst>
          </p:cNvPr>
          <p:cNvGrpSpPr/>
          <p:nvPr/>
        </p:nvGrpSpPr>
        <p:grpSpPr>
          <a:xfrm>
            <a:off x="6545713" y="2576151"/>
            <a:ext cx="5453780" cy="1735544"/>
            <a:chOff x="6545713" y="2576151"/>
            <a:chExt cx="5453780" cy="17355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805BE4-F28F-4F17-B668-7816B9B93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68201" y="2576151"/>
              <a:ext cx="1731292" cy="17355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882B24-4E90-41B5-91EF-C2B67CFDE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45713" y="2576152"/>
              <a:ext cx="1693218" cy="17355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E81A776-8631-4801-A2A7-BC75D8083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248" y="4051234"/>
            <a:ext cx="1712710" cy="1735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25884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1DD1BF56-424B-4B6F-BA03-7F7BAA6E87F6}"/>
              </a:ext>
            </a:extLst>
          </p:cNvPr>
          <p:cNvSpPr txBox="1">
            <a:spLocks/>
          </p:cNvSpPr>
          <p:nvPr/>
        </p:nvSpPr>
        <p:spPr>
          <a:xfrm>
            <a:off x="609374" y="2202025"/>
            <a:ext cx="11125200" cy="95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Powder Recovery Stages</a:t>
            </a:r>
          </a:p>
        </p:txBody>
      </p:sp>
    </p:spTree>
    <p:extLst>
      <p:ext uri="{BB962C8B-B14F-4D97-AF65-F5344CB8AC3E}">
        <p14:creationId xmlns:p14="http://schemas.microsoft.com/office/powerpoint/2010/main" val="14707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55D9A990-A69A-4B42-8944-3F71034412EC}"/>
              </a:ext>
            </a:extLst>
          </p:cNvPr>
          <p:cNvSpPr txBox="1">
            <a:spLocks/>
          </p:cNvSpPr>
          <p:nvPr/>
        </p:nvSpPr>
        <p:spPr>
          <a:xfrm>
            <a:off x="800100" y="0"/>
            <a:ext cx="11391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247B6E4-A5AD-4B6E-A2BF-F6C8EEEF5484}"/>
              </a:ext>
            </a:extLst>
          </p:cNvPr>
          <p:cNvSpPr/>
          <p:nvPr/>
        </p:nvSpPr>
        <p:spPr>
          <a:xfrm>
            <a:off x="3821122" y="3060925"/>
            <a:ext cx="599904" cy="365760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652BB6-94D1-41E1-9CAB-7DCB22E1F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38" y="1494343"/>
            <a:ext cx="2536368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FC8FCC-2F03-4495-B0D1-0C4606CBC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836" y="1500856"/>
            <a:ext cx="2535191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D614A3A-A008-4006-B33D-CB433982E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3"/>
          <a:stretch/>
        </p:blipFill>
        <p:spPr bwMode="auto">
          <a:xfrm>
            <a:off x="8166036" y="1500856"/>
            <a:ext cx="2999627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06673F71-74A4-443E-B57A-253695AF9004}"/>
              </a:ext>
            </a:extLst>
          </p:cNvPr>
          <p:cNvSpPr txBox="1">
            <a:spLocks/>
          </p:cNvSpPr>
          <p:nvPr/>
        </p:nvSpPr>
        <p:spPr>
          <a:xfrm>
            <a:off x="4747331" y="5004921"/>
            <a:ext cx="2362200" cy="46820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“Wet Vac Stage”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52B5D10-80D6-4723-9DA2-F178C5A87E8F}"/>
              </a:ext>
            </a:extLst>
          </p:cNvPr>
          <p:cNvSpPr txBox="1">
            <a:spLocks/>
          </p:cNvSpPr>
          <p:nvPr/>
        </p:nvSpPr>
        <p:spPr>
          <a:xfrm>
            <a:off x="8484749" y="4999812"/>
            <a:ext cx="2362200" cy="46820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“Air Powered Stage”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62F2D27-3EC9-45E0-B837-10733D683D2A}"/>
              </a:ext>
            </a:extLst>
          </p:cNvPr>
          <p:cNvSpPr/>
          <p:nvPr/>
        </p:nvSpPr>
        <p:spPr>
          <a:xfrm>
            <a:off x="7375694" y="3060925"/>
            <a:ext cx="599904" cy="365760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6DD0FA9-2F3C-464C-B774-2828E41447FC}"/>
              </a:ext>
            </a:extLst>
          </p:cNvPr>
          <p:cNvSpPr txBox="1">
            <a:spLocks/>
          </p:cNvSpPr>
          <p:nvPr/>
        </p:nvSpPr>
        <p:spPr>
          <a:xfrm>
            <a:off x="1113422" y="5004921"/>
            <a:ext cx="2362200" cy="46820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“Built In Stage” </a:t>
            </a:r>
          </a:p>
        </p:txBody>
      </p:sp>
    </p:spTree>
    <p:extLst>
      <p:ext uri="{BB962C8B-B14F-4D97-AF65-F5344CB8AC3E}">
        <p14:creationId xmlns:p14="http://schemas.microsoft.com/office/powerpoint/2010/main" val="24260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07F73C1F-E948-4A8D-816E-4F5F84FE7745}"/>
              </a:ext>
            </a:extLst>
          </p:cNvPr>
          <p:cNvSpPr txBox="1">
            <a:spLocks/>
          </p:cNvSpPr>
          <p:nvPr/>
        </p:nvSpPr>
        <p:spPr>
          <a:xfrm>
            <a:off x="84836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73AD2-541A-4F22-AB46-A8730DF73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735" y="1818661"/>
            <a:ext cx="2402876" cy="3205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B504E17-3F1D-46C3-A7F3-ABDB93373633}"/>
              </a:ext>
            </a:extLst>
          </p:cNvPr>
          <p:cNvSpPr txBox="1">
            <a:spLocks/>
          </p:cNvSpPr>
          <p:nvPr/>
        </p:nvSpPr>
        <p:spPr>
          <a:xfrm>
            <a:off x="234392" y="1436040"/>
            <a:ext cx="4572000" cy="339172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Stage 1 – “Built In Stage”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Built in recovery system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Vacuum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Overflow Reservoir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Operation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Sealed chamber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Glove to operate vacuum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151235-541D-447A-A5A5-7938D94A6E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45"/>
          <a:stretch/>
        </p:blipFill>
        <p:spPr>
          <a:xfrm>
            <a:off x="8028035" y="1388960"/>
            <a:ext cx="3887652" cy="4064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B5FAB50-3EDD-4E61-A816-AF5B6E1E61E7}"/>
              </a:ext>
            </a:extLst>
          </p:cNvPr>
          <p:cNvSpPr txBox="1">
            <a:spLocks/>
          </p:cNvSpPr>
          <p:nvPr/>
        </p:nvSpPr>
        <p:spPr>
          <a:xfrm>
            <a:off x="286478" y="5079356"/>
            <a:ext cx="4467828" cy="55751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Substantial Powder Recovery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A45BE16-8029-4F3E-8C66-D2827452E8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</p:spTree>
    <p:extLst>
      <p:ext uri="{BB962C8B-B14F-4D97-AF65-F5344CB8AC3E}">
        <p14:creationId xmlns:p14="http://schemas.microsoft.com/office/powerpoint/2010/main" val="36610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EDF82AFD-3423-417C-AE56-B4A3744AB887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2AD0C76-6A3A-48B3-888F-5482594F2E36}"/>
              </a:ext>
            </a:extLst>
          </p:cNvPr>
          <p:cNvSpPr txBox="1">
            <a:spLocks/>
          </p:cNvSpPr>
          <p:nvPr/>
        </p:nvSpPr>
        <p:spPr>
          <a:xfrm>
            <a:off x="322997" y="1397089"/>
            <a:ext cx="4908760" cy="337168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Stage 2 – “Wet Vac Stage”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Removing the part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Pass the build plate 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Operation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Use powered air purifying respirator (PAPR)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Open door and remove part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Use Ruwac NA35 Immersion Vacuum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2BE14F-CD21-4E06-99FA-98B737E2B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912" y="1226915"/>
            <a:ext cx="3157064" cy="4213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BB81C1-A0F4-4D97-B5DD-4507B02BB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97360" y="2752985"/>
            <a:ext cx="3084291" cy="2313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F29D3FC-28AC-463B-AD56-F0EF0534D4D9}"/>
              </a:ext>
            </a:extLst>
          </p:cNvPr>
          <p:cNvSpPr txBox="1">
            <a:spLocks/>
          </p:cNvSpPr>
          <p:nvPr/>
        </p:nvSpPr>
        <p:spPr>
          <a:xfrm>
            <a:off x="908066" y="5009908"/>
            <a:ext cx="3738622" cy="55751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No Powder Recovery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CC69F3-6EEB-44D0-B69C-224601DCE298}"/>
              </a:ext>
            </a:extLst>
          </p:cNvPr>
          <p:cNvGrpSpPr/>
          <p:nvPr/>
        </p:nvGrpSpPr>
        <p:grpSpPr>
          <a:xfrm>
            <a:off x="9225023" y="1006996"/>
            <a:ext cx="2407533" cy="1109771"/>
            <a:chOff x="9225023" y="1006996"/>
            <a:chExt cx="2407533" cy="1109771"/>
          </a:xfrm>
        </p:grpSpPr>
        <p:sp>
          <p:nvSpPr>
            <p:cNvPr id="16" name="Content Placeholder 5">
              <a:extLst>
                <a:ext uri="{FF2B5EF4-FFF2-40B4-BE49-F238E27FC236}">
                  <a16:creationId xmlns:a16="http://schemas.microsoft.com/office/drawing/2014/main" id="{800CCD0C-8186-473A-886B-FFCBD7D37D4C}"/>
                </a:ext>
              </a:extLst>
            </p:cNvPr>
            <p:cNvSpPr txBox="1">
              <a:spLocks/>
            </p:cNvSpPr>
            <p:nvPr/>
          </p:nvSpPr>
          <p:spPr>
            <a:xfrm>
              <a:off x="9225023" y="1006996"/>
              <a:ext cx="2407533" cy="1109771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B717004-9B8E-49BB-8921-4EBEA4D63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67" b="89867" l="4600" r="96200">
                          <a14:foregroundMark x1="9800" y1="44000" x2="9800" y2="45600"/>
                          <a14:foregroundMark x1="9400" y1="60800" x2="9200" y2="73867"/>
                          <a14:foregroundMark x1="4600" y1="58667" x2="4800" y2="67733"/>
                          <a14:foregroundMark x1="59000" y1="73067" x2="59000" y2="74400"/>
                          <a14:foregroundMark x1="89170" y1="39456" x2="90065" y2="42014"/>
                          <a14:foregroundMark x1="88800" y1="38400" x2="88969" y2="38883"/>
                          <a14:foregroundMark x1="92760" y1="50674" x2="90200" y2="53600"/>
                          <a14:foregroundMark x1="96200" y1="44267" x2="96200" y2="44533"/>
                          <a14:foregroundMark x1="96200" y1="40800" x2="96200" y2="44267"/>
                          <a14:backgroundMark x1="67400" y1="36000" x2="67400" y2="36000"/>
                          <a14:backgroundMark x1="66400" y1="43733" x2="66400" y2="43733"/>
                          <a14:backgroundMark x1="81800" y1="46933" x2="81800" y2="46933"/>
                          <a14:backgroundMark x1="91200" y1="47200" x2="91200" y2="47200"/>
                          <a14:backgroundMark x1="90800" y1="45600" x2="90800" y2="46933"/>
                          <a14:backgroundMark x1="92200" y1="44267" x2="92200" y2="44267"/>
                          <a14:backgroundMark x1="92800" y1="45600" x2="92400" y2="44000"/>
                          <a14:backgroundMark x1="91600" y1="44800" x2="92000" y2="46667"/>
                          <a14:backgroundMark x1="90400" y1="43733" x2="91200" y2="44000"/>
                          <a14:backgroundMark x1="92200" y1="47733" x2="90400" y2="43200"/>
                          <a14:backgroundMark x1="65600" y1="45867" x2="65600" y2="45867"/>
                          <a14:backgroundMark x1="67000" y1="38933" x2="67000" y2="38933"/>
                          <a14:backgroundMark x1="61600" y1="41333" x2="61600" y2="41333"/>
                          <a14:backgroundMark x1="90200" y1="42667" x2="90200" y2="42667"/>
                          <a14:backgroundMark x1="90000" y1="43200" x2="90000" y2="42933"/>
                          <a14:backgroundMark x1="59200" y1="75200" x2="59200" y2="75200"/>
                          <a14:backgroundMark x1="59000" y1="74933" x2="59000" y2="74933"/>
                        </a14:backgroundRemoval>
                      </a14:imgEffect>
                    </a14:imgLayer>
                  </a14:imgProps>
                </a:ext>
              </a:extLst>
            </a:blip>
            <a:srcRect l="2202" t="20430" r="1797" b="15407"/>
            <a:stretch/>
          </p:blipFill>
          <p:spPr>
            <a:xfrm>
              <a:off x="9502817" y="1111168"/>
              <a:ext cx="1824180" cy="914399"/>
            </a:xfrm>
            <a:prstGeom prst="rect">
              <a:avLst/>
            </a:prstGeom>
          </p:spPr>
        </p:pic>
      </p:grp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00F87AF-B1B9-454E-B3B3-680B0A7D99C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</p:spTree>
    <p:extLst>
      <p:ext uri="{BB962C8B-B14F-4D97-AF65-F5344CB8AC3E}">
        <p14:creationId xmlns:p14="http://schemas.microsoft.com/office/powerpoint/2010/main" val="272996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2250B76-B2C1-4EB4-B4F2-298D27A42028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80E56F-69C0-4FDE-A8CC-2B2B9A9B07B1}"/>
              </a:ext>
            </a:extLst>
          </p:cNvPr>
          <p:cNvSpPr txBox="1">
            <a:spLocks/>
          </p:cNvSpPr>
          <p:nvPr/>
        </p:nvSpPr>
        <p:spPr>
          <a:xfrm>
            <a:off x="192322" y="1583802"/>
            <a:ext cx="6335799" cy="317339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Stage 3 – “Air Powered Stage”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Sandblasting </a:t>
            </a:r>
            <a:r>
              <a:rPr lang="en-US" sz="2400" dirty="0">
                <a:solidFill>
                  <a:sysClr val="windowText" lastClr="000000"/>
                </a:solidFill>
              </a:rPr>
              <a:t>cabinet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Operation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Place part inside the enclosure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Use compressed air to remove residual powder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C62F29F-A36D-4545-86C1-8CF0E4F0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33" y="1141377"/>
            <a:ext cx="4683848" cy="4148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0839600-FBDD-4CC6-8C62-447282AFCC9F}"/>
              </a:ext>
            </a:extLst>
          </p:cNvPr>
          <p:cNvSpPr txBox="1">
            <a:spLocks/>
          </p:cNvSpPr>
          <p:nvPr/>
        </p:nvSpPr>
        <p:spPr>
          <a:xfrm>
            <a:off x="1490910" y="5056207"/>
            <a:ext cx="3738622" cy="55751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No Powder Recovery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183BBE0-3505-4081-BAEE-7C637D5132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</p:spTree>
    <p:extLst>
      <p:ext uri="{BB962C8B-B14F-4D97-AF65-F5344CB8AC3E}">
        <p14:creationId xmlns:p14="http://schemas.microsoft.com/office/powerpoint/2010/main" val="29796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55D9A990-A69A-4B42-8944-3F71034412EC}"/>
              </a:ext>
            </a:extLst>
          </p:cNvPr>
          <p:cNvSpPr txBox="1">
            <a:spLocks/>
          </p:cNvSpPr>
          <p:nvPr/>
        </p:nvSpPr>
        <p:spPr>
          <a:xfrm>
            <a:off x="800100" y="0"/>
            <a:ext cx="11391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EF32D3-A205-4C84-A789-F62227ED7A85}"/>
              </a:ext>
            </a:extLst>
          </p:cNvPr>
          <p:cNvGrpSpPr/>
          <p:nvPr/>
        </p:nvGrpSpPr>
        <p:grpSpPr>
          <a:xfrm>
            <a:off x="1026338" y="1391705"/>
            <a:ext cx="10139325" cy="3978785"/>
            <a:chOff x="1026338" y="1494343"/>
            <a:chExt cx="10139325" cy="3978785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9247B6E4-A5AD-4B6E-A2BF-F6C8EEEF5484}"/>
                </a:ext>
              </a:extLst>
            </p:cNvPr>
            <p:cNvSpPr/>
            <p:nvPr/>
          </p:nvSpPr>
          <p:spPr>
            <a:xfrm>
              <a:off x="3821122" y="3060925"/>
              <a:ext cx="599904" cy="365760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652BB6-94D1-41E1-9CAB-7DCB22E1F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338" y="1494343"/>
              <a:ext cx="2536368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FC8FCC-2F03-4495-B0D1-0C4606CBC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0836" y="1500856"/>
              <a:ext cx="2535191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7D614A3A-A008-4006-B33D-CB433982E8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3"/>
            <a:stretch/>
          </p:blipFill>
          <p:spPr bwMode="auto">
            <a:xfrm>
              <a:off x="8166036" y="1500856"/>
              <a:ext cx="2999627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06673F71-74A4-443E-B57A-253695AF9004}"/>
                </a:ext>
              </a:extLst>
            </p:cNvPr>
            <p:cNvSpPr txBox="1">
              <a:spLocks/>
            </p:cNvSpPr>
            <p:nvPr/>
          </p:nvSpPr>
          <p:spPr>
            <a:xfrm>
              <a:off x="4747331" y="5004921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“Wet Vac Stage”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9" name="Content Placeholder 5">
              <a:extLst>
                <a:ext uri="{FF2B5EF4-FFF2-40B4-BE49-F238E27FC236}">
                  <a16:creationId xmlns:a16="http://schemas.microsoft.com/office/drawing/2014/main" id="{E52B5D10-80D6-4723-9DA2-F178C5A87E8F}"/>
                </a:ext>
              </a:extLst>
            </p:cNvPr>
            <p:cNvSpPr txBox="1">
              <a:spLocks/>
            </p:cNvSpPr>
            <p:nvPr/>
          </p:nvSpPr>
          <p:spPr>
            <a:xfrm>
              <a:off x="8484749" y="4999812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“Air Powered Stage”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062F2D27-3EC9-45E0-B837-10733D683D2A}"/>
                </a:ext>
              </a:extLst>
            </p:cNvPr>
            <p:cNvSpPr/>
            <p:nvPr/>
          </p:nvSpPr>
          <p:spPr>
            <a:xfrm>
              <a:off x="7375694" y="3060925"/>
              <a:ext cx="599904" cy="365760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C6DD0FA9-2F3C-464C-B774-2828E41447FC}"/>
                </a:ext>
              </a:extLst>
            </p:cNvPr>
            <p:cNvSpPr txBox="1">
              <a:spLocks/>
            </p:cNvSpPr>
            <p:nvPr/>
          </p:nvSpPr>
          <p:spPr>
            <a:xfrm>
              <a:off x="1113422" y="5004921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“Built In Stage” </a:t>
              </a:r>
            </a:p>
          </p:txBody>
        </p:sp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EF8F2026-A1DD-4A10-A0CF-05CA44B110A2}"/>
                </a:ext>
              </a:extLst>
            </p:cNvPr>
            <p:cNvSpPr txBox="1">
              <a:spLocks/>
            </p:cNvSpPr>
            <p:nvPr/>
          </p:nvSpPr>
          <p:spPr>
            <a:xfrm>
              <a:off x="1197242" y="3950352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 anchor="ctr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</a:rPr>
                <a:t>Substantial Powder Recovery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4" name="Content Placeholder 5">
              <a:extLst>
                <a:ext uri="{FF2B5EF4-FFF2-40B4-BE49-F238E27FC236}">
                  <a16:creationId xmlns:a16="http://schemas.microsoft.com/office/drawing/2014/main" id="{28067D3E-9CB6-4445-B7AA-F214CAF7ABFD}"/>
                </a:ext>
              </a:extLst>
            </p:cNvPr>
            <p:cNvSpPr txBox="1">
              <a:spLocks/>
            </p:cNvSpPr>
            <p:nvPr/>
          </p:nvSpPr>
          <p:spPr>
            <a:xfrm>
              <a:off x="4831151" y="3944132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FF0000"/>
              </a:solidFill>
            </a:ln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</a:rPr>
                <a:t>No Powder Recovery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F9C46EFA-4F2B-4FEA-ADEA-32A753B7A37E}"/>
                </a:ext>
              </a:extLst>
            </p:cNvPr>
            <p:cNvSpPr txBox="1">
              <a:spLocks/>
            </p:cNvSpPr>
            <p:nvPr/>
          </p:nvSpPr>
          <p:spPr>
            <a:xfrm>
              <a:off x="8568569" y="3947243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FF0000"/>
              </a:solidFill>
            </a:ln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</a:rPr>
                <a:t>No Powder Recovery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4DE0B2-0B14-4531-B953-0A27C52C1EBA}"/>
              </a:ext>
            </a:extLst>
          </p:cNvPr>
          <p:cNvGrpSpPr/>
          <p:nvPr/>
        </p:nvGrpSpPr>
        <p:grpSpPr>
          <a:xfrm>
            <a:off x="4478695" y="-5055856"/>
            <a:ext cx="7203232" cy="4369128"/>
            <a:chOff x="4478695" y="1070624"/>
            <a:chExt cx="7203232" cy="4369128"/>
          </a:xfrm>
        </p:grpSpPr>
        <p:sp>
          <p:nvSpPr>
            <p:cNvPr id="22" name="Content Placeholder 6">
              <a:extLst>
                <a:ext uri="{FF2B5EF4-FFF2-40B4-BE49-F238E27FC236}">
                  <a16:creationId xmlns:a16="http://schemas.microsoft.com/office/drawing/2014/main" id="{7788B9EF-FA83-4F97-8A0E-B185993767B8}"/>
                </a:ext>
              </a:extLst>
            </p:cNvPr>
            <p:cNvSpPr txBox="1">
              <a:spLocks/>
            </p:cNvSpPr>
            <p:nvPr/>
          </p:nvSpPr>
          <p:spPr>
            <a:xfrm>
              <a:off x="4478695" y="1070624"/>
              <a:ext cx="7203232" cy="4369128"/>
            </a:xfrm>
            <a:prstGeom prst="roundRect">
              <a:avLst>
                <a:gd name="adj" fmla="val 8338"/>
              </a:avLst>
            </a:prstGeom>
            <a:solidFill>
              <a:schemeClr val="bg1">
                <a:lumMod val="75000"/>
              </a:scheme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9AF23E-C24A-4C0B-874A-0D3CFC22B3CE}"/>
                </a:ext>
              </a:extLst>
            </p:cNvPr>
            <p:cNvGrpSpPr/>
            <p:nvPr/>
          </p:nvGrpSpPr>
          <p:grpSpPr>
            <a:xfrm>
              <a:off x="4911790" y="2118120"/>
              <a:ext cx="2362200" cy="2274136"/>
              <a:chOff x="4921120" y="2012906"/>
              <a:chExt cx="2362200" cy="2274136"/>
            </a:xfrm>
          </p:grpSpPr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3A336196-8398-4CCE-855F-F77ACF839D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1120" y="2012906"/>
                <a:ext cx="2362200" cy="468207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“Our System” </a:t>
                </a:r>
              </a:p>
            </p:txBody>
          </p:sp>
          <p:sp>
            <p:nvSpPr>
              <p:cNvPr id="118" name="Content Placeholder 5">
                <a:extLst>
                  <a:ext uri="{FF2B5EF4-FFF2-40B4-BE49-F238E27FC236}">
                    <a16:creationId xmlns:a16="http://schemas.microsoft.com/office/drawing/2014/main" id="{8D8AA675-ED9B-4660-8D95-ED68F786EA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4940" y="3729527"/>
                <a:ext cx="2194560" cy="557515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38100">
                <a:solidFill>
                  <a:srgbClr val="00B050"/>
                </a:solidFill>
              </a:ln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Substantial Powder Recovery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126755E-C551-4E53-BD37-CE6024CD3D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28824" y="1219199"/>
              <a:ext cx="3658045" cy="3938363"/>
              <a:chOff x="3060680" y="156120"/>
              <a:chExt cx="6125864" cy="6595293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C714E19A-0C42-4821-B735-4637E6CA2BC3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31D5A024-0C78-471A-ACE2-87ABA3956C11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014D560E-C22E-46DA-AAF2-341E3C8D21EF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CF33281D-E98A-40A5-A021-3E37AE17E4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7" name="Freeform: Shape 196">
                      <a:extLst>
                        <a:ext uri="{FF2B5EF4-FFF2-40B4-BE49-F238E27FC236}">
                          <a16:creationId xmlns:a16="http://schemas.microsoft.com/office/drawing/2014/main" id="{C2377D90-FCFA-4299-8704-B6B16CA03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97">
                      <a:extLst>
                        <a:ext uri="{FF2B5EF4-FFF2-40B4-BE49-F238E27FC236}">
                          <a16:creationId xmlns:a16="http://schemas.microsoft.com/office/drawing/2014/main" id="{BAEF8EC7-A55D-4A92-9F02-831880E6B17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A6AA05B5-12A0-47C0-8C4E-C608E83D8484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77027A50-52E1-4A77-8ECD-B96C27C525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5" name="Rectangle: Rounded Corners 204">
                        <a:extLst>
                          <a:ext uri="{FF2B5EF4-FFF2-40B4-BE49-F238E27FC236}">
                            <a16:creationId xmlns:a16="http://schemas.microsoft.com/office/drawing/2014/main" id="{9B3668E7-8B43-4A6C-9036-8C693B1F58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6" name="Trapezoid 205">
                        <a:extLst>
                          <a:ext uri="{FF2B5EF4-FFF2-40B4-BE49-F238E27FC236}">
                            <a16:creationId xmlns:a16="http://schemas.microsoft.com/office/drawing/2014/main" id="{92677E7D-7BC3-49D0-A9AD-D4206622680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99" name="Trapezoid 198">
                      <a:extLst>
                        <a:ext uri="{FF2B5EF4-FFF2-40B4-BE49-F238E27FC236}">
                          <a16:creationId xmlns:a16="http://schemas.microsoft.com/office/drawing/2014/main" id="{36A73D26-07A4-4A4E-A77F-8E93C1C9AB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0" name="Rectangle 199">
                      <a:extLst>
                        <a:ext uri="{FF2B5EF4-FFF2-40B4-BE49-F238E27FC236}">
                          <a16:creationId xmlns:a16="http://schemas.microsoft.com/office/drawing/2014/main" id="{E03C4BDE-C452-4851-A047-7593899511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1791DB9C-EC11-47B0-8EA2-ACA26AC9E8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2E705766-C40A-4D3A-95EC-704F746CFE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4" name="Group 183">
                    <a:extLst>
                      <a:ext uri="{FF2B5EF4-FFF2-40B4-BE49-F238E27FC236}">
                        <a16:creationId xmlns:a16="http://schemas.microsoft.com/office/drawing/2014/main" id="{7E3EB34D-D014-48CA-8BB7-E50675E8EBB0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id="{00FF95A2-EE0A-4248-BD05-56CD016A9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6" name="Freeform: Shape 185">
                      <a:extLst>
                        <a:ext uri="{FF2B5EF4-FFF2-40B4-BE49-F238E27FC236}">
                          <a16:creationId xmlns:a16="http://schemas.microsoft.com/office/drawing/2014/main" id="{E031EAF2-E8BC-4D91-9FB9-CC61FD605A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87" name="Group 186">
                      <a:extLst>
                        <a:ext uri="{FF2B5EF4-FFF2-40B4-BE49-F238E27FC236}">
                          <a16:creationId xmlns:a16="http://schemas.microsoft.com/office/drawing/2014/main" id="{3E74C2D5-B509-40A9-A0BD-82EA72C2B8B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192" name="Freeform: Shape 191">
                        <a:extLst>
                          <a:ext uri="{FF2B5EF4-FFF2-40B4-BE49-F238E27FC236}">
                            <a16:creationId xmlns:a16="http://schemas.microsoft.com/office/drawing/2014/main" id="{4E0327DD-E581-4DF6-922B-2106462C2559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3" name="Freeform: Shape 192">
                        <a:extLst>
                          <a:ext uri="{FF2B5EF4-FFF2-40B4-BE49-F238E27FC236}">
                            <a16:creationId xmlns:a16="http://schemas.microsoft.com/office/drawing/2014/main" id="{E5D5A3C4-D654-4C66-B3AC-1179F3D386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4" name="Rectangle: Rounded Corners 193">
                        <a:extLst>
                          <a:ext uri="{FF2B5EF4-FFF2-40B4-BE49-F238E27FC236}">
                            <a16:creationId xmlns:a16="http://schemas.microsoft.com/office/drawing/2014/main" id="{ABF7852E-A9F0-402B-A293-CDC6EC3253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5" name="Trapezoid 194">
                        <a:extLst>
                          <a:ext uri="{FF2B5EF4-FFF2-40B4-BE49-F238E27FC236}">
                            <a16:creationId xmlns:a16="http://schemas.microsoft.com/office/drawing/2014/main" id="{F8D0F205-36FA-4298-A68E-C1CD4721CB7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88" name="Trapezoid 187">
                      <a:extLst>
                        <a:ext uri="{FF2B5EF4-FFF2-40B4-BE49-F238E27FC236}">
                          <a16:creationId xmlns:a16="http://schemas.microsoft.com/office/drawing/2014/main" id="{2CA099F1-3CEB-4C0C-A74D-1D798AA285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5D2B8579-A134-4245-8C13-B482A73E1B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7E136B28-485E-4DC6-8FAC-4B20231042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1" name="Rectangle 190">
                      <a:extLst>
                        <a:ext uri="{FF2B5EF4-FFF2-40B4-BE49-F238E27FC236}">
                          <a16:creationId xmlns:a16="http://schemas.microsoft.com/office/drawing/2014/main" id="{0C60D3EE-4837-483A-A4DD-5944DF0F96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AD5229EF-1D5F-402F-BFF3-3E7CB82BA53C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C7879199-72EB-4071-949C-29842651399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07CC7433-96D3-464C-902A-F4250D45CE3A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873ADF4E-F005-4836-897B-80FE972F7AEE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218A82C5-2E8E-432D-8D26-F2247F6416C1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181" name="Freeform: Shape 180">
                      <a:extLst>
                        <a:ext uri="{FF2B5EF4-FFF2-40B4-BE49-F238E27FC236}">
                          <a16:creationId xmlns:a16="http://schemas.microsoft.com/office/drawing/2014/main" id="{F03160E9-3591-4556-90BE-B582343C1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2CF193FE-9210-4992-905F-5A98BEAEFE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70F2B609-4930-47B5-AD8B-B2E4DB4A1625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179" name="Freeform: Shape 178">
                      <a:extLst>
                        <a:ext uri="{FF2B5EF4-FFF2-40B4-BE49-F238E27FC236}">
                          <a16:creationId xmlns:a16="http://schemas.microsoft.com/office/drawing/2014/main" id="{46602D00-FE7E-4A60-A067-5E0CFD566B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62C42C6B-C0D6-4EEA-B771-5D02B973EA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69B6A0A7-D283-402E-8722-1BB4223D3C6E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88CC46B8-595E-45FE-9932-6786355CCD3A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9DD71F14-6F1B-409E-9BFB-B9703D5597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96CA14C9-BC22-420E-B18D-2A6F71DE4E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C4C76612-8AF3-44DB-9C3A-9563C445F1F2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970FEDF8-BBB5-48ED-9CB5-E3940703FD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6" name="Rectangle 175">
                      <a:extLst>
                        <a:ext uri="{FF2B5EF4-FFF2-40B4-BE49-F238E27FC236}">
                          <a16:creationId xmlns:a16="http://schemas.microsoft.com/office/drawing/2014/main" id="{A3155069-0C2A-4B9E-8DBC-5C3FD34D9E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B4028B95-7857-45E4-A27A-389D6EE5AC86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3A343C20-D43C-4BB6-8CA6-B552453D6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97C2CAF7-593C-4AAE-837A-A4614AC3F0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88D7DA16-4AF1-483B-9D04-9536CC93F34F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99C1B16A-0084-4C2B-85D6-039F796449E9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2CF60F60-48A7-45E8-988B-910DD7C96A8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1B3912E4-BCF0-40A1-9118-41DD89B249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A1DEC802-A1C7-4146-8960-89FF3633BF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7A0993C4-5881-4BEA-8740-C10E6437B0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611DA85E-22C5-4CA1-A14C-E716B4410F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E4C8F510-CAEA-4B13-B270-62B9AE2797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7D8AB4E6-30A8-4448-B48B-4914C0743C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A992EBAF-2E87-449E-95F7-2BF0C47561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49037D2-7F32-46E8-B3CA-4819AF69E7A9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F2956726-6A57-40A2-A04F-4EE37522247A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EBF6610A-DCEE-4752-BA6F-6F349344F2C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4758EA71-E907-4AB4-9CB1-0E4F622DC0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8B251C2B-38B4-4097-874B-461642581B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37EEFA04-5C80-42AE-BD65-4B450B1648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05002652-77E5-4771-A104-FD3321CE508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03F8E0E2-F6CA-4950-B826-970B52A48A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F301E393-FDC7-4367-B19C-126987C9C87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6A76FB7F-0B71-4E0E-8A0A-E2F1DE22FD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BD2F94FF-C3BF-4870-AC75-E553DF9445B6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B875390B-B7C5-4223-B305-7D6ED89CACA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5B0B582A-4E55-416A-A496-12A25D4423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49E13127-08A8-4FBD-930E-3EFD292522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E807F4A2-EC11-4BFA-A2C2-FED214BA15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81007585-845C-401D-AC14-DAB4FC7789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73F3D370-047D-441E-9C30-129C2FDA09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D2E701F1-460F-40D0-97E1-75ACB196D1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6B67D4CF-B299-4113-9C54-425932149D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7FBDD9D5-41A8-4757-958F-1998157D77FC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994C284A-5FFF-4E80-BA79-45AF583A3F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241D0594-12E8-41F7-87B8-889FEE70E1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E9CB2D17-0026-41C7-A0F8-AC7D8DAD5F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FED18AB9-FE85-46F9-9DFD-5E549F24BA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B1B2B0EC-6DE5-42C1-BE0C-FAD139030F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C84F8862-000D-43B1-844D-0C54643AC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4C9E41A9-3E8E-4F28-917F-ED05E46D5B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08FFC2F9-F618-44E2-8441-5124809C79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28039184-2ED3-4B55-8043-509231363E5E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D61D2887-8BA0-44F6-B913-AA74E69B74FE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B63E559-4301-4B88-B8F9-7E3633607723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7162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90597CCD-75CC-4678-A2C8-FFCAD3A32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31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Team Introductions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B5D3DB-360C-47F6-B30C-BFA59FF0A7C0}"/>
              </a:ext>
            </a:extLst>
          </p:cNvPr>
          <p:cNvGrpSpPr/>
          <p:nvPr/>
        </p:nvGrpSpPr>
        <p:grpSpPr>
          <a:xfrm>
            <a:off x="272455" y="1506617"/>
            <a:ext cx="11647090" cy="3996326"/>
            <a:chOff x="240867" y="1506617"/>
            <a:chExt cx="11647090" cy="39963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238DBA-C043-4590-A22A-BC4C47EF4FC3}"/>
                </a:ext>
              </a:extLst>
            </p:cNvPr>
            <p:cNvGrpSpPr/>
            <p:nvPr/>
          </p:nvGrpSpPr>
          <p:grpSpPr>
            <a:xfrm>
              <a:off x="4997611" y="1506617"/>
              <a:ext cx="2133600" cy="3977120"/>
              <a:chOff x="456270" y="1690688"/>
              <a:chExt cx="2133600" cy="397712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68CBEB-9397-469B-921E-8A5B565E4174}"/>
                  </a:ext>
                </a:extLst>
              </p:cNvPr>
              <p:cNvSpPr txBox="1"/>
              <p:nvPr/>
            </p:nvSpPr>
            <p:spPr>
              <a:xfrm>
                <a:off x="457200" y="4730578"/>
                <a:ext cx="21317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 Neue" panose="02000503000000020004"/>
                  </a:rPr>
                  <a:t>Arlan Ohrt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627459-278D-42AB-8A34-9DE8D8510547}"/>
                  </a:ext>
                </a:extLst>
              </p:cNvPr>
              <p:cNvSpPr txBox="1"/>
              <p:nvPr/>
            </p:nvSpPr>
            <p:spPr>
              <a:xfrm>
                <a:off x="457200" y="5083033"/>
                <a:ext cx="21317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Helvetica Neue" panose="02000503000000020004"/>
                  </a:rPr>
                  <a:t>Project/Systems Engineer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41A2FE0-3927-48F0-A0A5-4845CC1C7F6B}"/>
                  </a:ext>
                </a:extLst>
              </p:cNvPr>
              <p:cNvSpPr/>
              <p:nvPr/>
            </p:nvSpPr>
            <p:spPr>
              <a:xfrm>
                <a:off x="456270" y="1690688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11" name="Picture 10" descr="A person wearing a suit and tie smiling at the camera&#10;&#10;Description automatically generated">
                <a:extLst>
                  <a:ext uri="{FF2B5EF4-FFF2-40B4-BE49-F238E27FC236}">
                    <a16:creationId xmlns:a16="http://schemas.microsoft.com/office/drawing/2014/main" id="{BA4C0836-A875-4D9F-8B48-EEADD0AAE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1070" y="2071688"/>
                <a:ext cx="1524000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9B5B7FB-7CC3-418D-8973-A16654A6F4DE}"/>
                </a:ext>
              </a:extLst>
            </p:cNvPr>
            <p:cNvGrpSpPr/>
            <p:nvPr/>
          </p:nvGrpSpPr>
          <p:grpSpPr>
            <a:xfrm>
              <a:off x="9754357" y="1506617"/>
              <a:ext cx="2133600" cy="3994130"/>
              <a:chOff x="7310091" y="1692655"/>
              <a:chExt cx="2133600" cy="399413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E47118-4BED-4884-96C9-74FEED57F2C1}"/>
                  </a:ext>
                </a:extLst>
              </p:cNvPr>
              <p:cNvSpPr txBox="1"/>
              <p:nvPr/>
            </p:nvSpPr>
            <p:spPr>
              <a:xfrm>
                <a:off x="7311021" y="4740655"/>
                <a:ext cx="21317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 Neue" panose="02000503000000020004"/>
                  </a:rPr>
                  <a:t>Kevin Richter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F65D28-1111-43F6-9611-F61C82AB469C}"/>
                  </a:ext>
                </a:extLst>
              </p:cNvPr>
              <p:cNvSpPr txBox="1"/>
              <p:nvPr/>
            </p:nvSpPr>
            <p:spPr>
              <a:xfrm>
                <a:off x="7311021" y="5102010"/>
                <a:ext cx="21317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Helvetica Neue" panose="02000503000000020004"/>
                  </a:rPr>
                  <a:t>Field </a:t>
                </a:r>
              </a:p>
              <a:p>
                <a:pPr algn="ctr"/>
                <a:r>
                  <a:rPr lang="en-US" sz="1600" dirty="0">
                    <a:latin typeface="Helvetica Neue" panose="02000503000000020004"/>
                  </a:rPr>
                  <a:t>Engineer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DEA74C1-210B-45BC-9D7E-0BA6134C272D}"/>
                  </a:ext>
                </a:extLst>
              </p:cNvPr>
              <p:cNvSpPr/>
              <p:nvPr/>
            </p:nvSpPr>
            <p:spPr>
              <a:xfrm>
                <a:off x="7310091" y="1692655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16" name="Picture 15" descr="A person wearing a suit and tie smiling at the camera&#10;&#10;Description automatically generated">
                <a:extLst>
                  <a:ext uri="{FF2B5EF4-FFF2-40B4-BE49-F238E27FC236}">
                    <a16:creationId xmlns:a16="http://schemas.microsoft.com/office/drawing/2014/main" id="{BBF85068-7122-4856-A744-5F8212670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14891" y="2073655"/>
                <a:ext cx="1524000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5DB66E5-97D0-434D-B55D-5605E949182E}"/>
                </a:ext>
              </a:extLst>
            </p:cNvPr>
            <p:cNvGrpSpPr/>
            <p:nvPr/>
          </p:nvGrpSpPr>
          <p:grpSpPr>
            <a:xfrm>
              <a:off x="2619239" y="1506617"/>
              <a:ext cx="2133600" cy="3996326"/>
              <a:chOff x="2740877" y="1690459"/>
              <a:chExt cx="2133600" cy="399632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632C0-70F1-47FD-8BEF-2B50BCE76C49}"/>
                  </a:ext>
                </a:extLst>
              </p:cNvPr>
              <p:cNvSpPr txBox="1"/>
              <p:nvPr/>
            </p:nvSpPr>
            <p:spPr>
              <a:xfrm>
                <a:off x="2741807" y="4738459"/>
                <a:ext cx="21317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 Neue" panose="02000503000000020004"/>
                  </a:rPr>
                  <a:t>Noah Tipton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83AC96-0CCD-4B5B-9DF6-A363D0DD4CAD}"/>
                  </a:ext>
                </a:extLst>
              </p:cNvPr>
              <p:cNvSpPr txBox="1"/>
              <p:nvPr/>
            </p:nvSpPr>
            <p:spPr>
              <a:xfrm>
                <a:off x="2741807" y="5102010"/>
                <a:ext cx="21317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Helvetica Neue" panose="02000503000000020004"/>
                  </a:rPr>
                  <a:t>Design</a:t>
                </a:r>
              </a:p>
              <a:p>
                <a:pPr algn="ctr"/>
                <a:r>
                  <a:rPr lang="en-US" sz="1600" dirty="0">
                    <a:latin typeface="Helvetica Neue" panose="02000503000000020004"/>
                  </a:rPr>
                  <a:t>Engineer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2CB222B7-8E05-4182-9F7D-DACC5A9A359F}"/>
                  </a:ext>
                </a:extLst>
              </p:cNvPr>
              <p:cNvSpPr/>
              <p:nvPr/>
            </p:nvSpPr>
            <p:spPr>
              <a:xfrm>
                <a:off x="2740877" y="1690459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21" name="Picture 20" descr="A person wearing a suit and tie smiling at the camera&#10;&#10;Description automatically generated">
                <a:extLst>
                  <a:ext uri="{FF2B5EF4-FFF2-40B4-BE49-F238E27FC236}">
                    <a16:creationId xmlns:a16="http://schemas.microsoft.com/office/drawing/2014/main" id="{D32363E5-8F6A-4BA9-A15E-F8E3D6499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45677" y="2071459"/>
                <a:ext cx="1524000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4A5A5C2-7128-4E86-B5E4-8AE7F34890BD}"/>
                </a:ext>
              </a:extLst>
            </p:cNvPr>
            <p:cNvGrpSpPr/>
            <p:nvPr/>
          </p:nvGrpSpPr>
          <p:grpSpPr>
            <a:xfrm>
              <a:off x="7375983" y="1506617"/>
              <a:ext cx="2133600" cy="3985229"/>
              <a:chOff x="5025484" y="1690688"/>
              <a:chExt cx="2133600" cy="398522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152002-74E9-4761-A8F7-EC5802DFFC5E}"/>
                  </a:ext>
                </a:extLst>
              </p:cNvPr>
              <p:cNvSpPr txBox="1"/>
              <p:nvPr/>
            </p:nvSpPr>
            <p:spPr>
              <a:xfrm>
                <a:off x="5026414" y="4738688"/>
                <a:ext cx="21317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 Neue" panose="02000503000000020004"/>
                  </a:rPr>
                  <a:t>Vincent Giannetti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4B986B-8E4E-442F-8DE1-0C58116CCB7F}"/>
                  </a:ext>
                </a:extLst>
              </p:cNvPr>
              <p:cNvSpPr txBox="1"/>
              <p:nvPr/>
            </p:nvSpPr>
            <p:spPr>
              <a:xfrm>
                <a:off x="5026414" y="5091142"/>
                <a:ext cx="21317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Helvetica Neue" panose="02000503000000020004"/>
                  </a:rPr>
                  <a:t>Manufacturing</a:t>
                </a:r>
              </a:p>
              <a:p>
                <a:pPr algn="ctr"/>
                <a:r>
                  <a:rPr lang="en-US" sz="1600" dirty="0">
                    <a:latin typeface="Helvetica Neue" panose="02000503000000020004"/>
                  </a:rPr>
                  <a:t>Engineer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A5FB1E0-BEE7-4F6F-B416-EC727336537C}"/>
                  </a:ext>
                </a:extLst>
              </p:cNvPr>
              <p:cNvSpPr/>
              <p:nvPr/>
            </p:nvSpPr>
            <p:spPr>
              <a:xfrm>
                <a:off x="5025484" y="1690688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26" name="Picture 25" descr="A person wearing a suit and tie smiling at the camera&#10;&#10;Description automatically generated">
                <a:extLst>
                  <a:ext uri="{FF2B5EF4-FFF2-40B4-BE49-F238E27FC236}">
                    <a16:creationId xmlns:a16="http://schemas.microsoft.com/office/drawing/2014/main" id="{B36D72A7-6DB6-44DB-A661-A188CF0C9C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0284" y="2071688"/>
                <a:ext cx="1524000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ED8A31B-FB09-494E-BEDF-59B8043AF482}"/>
                </a:ext>
              </a:extLst>
            </p:cNvPr>
            <p:cNvGrpSpPr/>
            <p:nvPr/>
          </p:nvGrpSpPr>
          <p:grpSpPr>
            <a:xfrm>
              <a:off x="240867" y="1506617"/>
              <a:ext cx="2133600" cy="3985228"/>
              <a:chOff x="9594698" y="1690688"/>
              <a:chExt cx="2133600" cy="3985228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8FF97C-A560-44C8-85AC-4B727E38B541}"/>
                  </a:ext>
                </a:extLst>
              </p:cNvPr>
              <p:cNvSpPr txBox="1"/>
              <p:nvPr/>
            </p:nvSpPr>
            <p:spPr>
              <a:xfrm>
                <a:off x="9595628" y="4738688"/>
                <a:ext cx="21317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 Neue" panose="02000503000000020004"/>
                  </a:rPr>
                  <a:t>Joshua Dorfman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9B372BD-7F30-4589-B645-DA01F31D9778}"/>
                  </a:ext>
                </a:extLst>
              </p:cNvPr>
              <p:cNvSpPr txBox="1"/>
              <p:nvPr/>
            </p:nvSpPr>
            <p:spPr>
              <a:xfrm>
                <a:off x="9595628" y="5091141"/>
                <a:ext cx="21317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Helvetica Neue" panose="02000503000000020004"/>
                  </a:rPr>
                  <a:t>Field</a:t>
                </a:r>
              </a:p>
              <a:p>
                <a:pPr algn="ctr"/>
                <a:r>
                  <a:rPr lang="en-US" sz="1600" dirty="0">
                    <a:latin typeface="Helvetica Neue" panose="02000503000000020004"/>
                  </a:rPr>
                  <a:t>Engineer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EA9437D2-FA17-4C5B-8C47-1C69015E9B75}"/>
                  </a:ext>
                </a:extLst>
              </p:cNvPr>
              <p:cNvSpPr/>
              <p:nvPr/>
            </p:nvSpPr>
            <p:spPr>
              <a:xfrm>
                <a:off x="9594698" y="1690688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31" name="Picture 6">
                <a:extLst>
                  <a:ext uri="{FF2B5EF4-FFF2-40B4-BE49-F238E27FC236}">
                    <a16:creationId xmlns:a16="http://schemas.microsoft.com/office/drawing/2014/main" id="{989D24C1-08A2-42E4-A305-4964FD8ECD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34" r="5134" b="17961"/>
              <a:stretch/>
            </p:blipFill>
            <p:spPr bwMode="auto">
              <a:xfrm flipH="1">
                <a:off x="9907346" y="2071688"/>
                <a:ext cx="1508304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32976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55D9A990-A69A-4B42-8944-3F71034412EC}"/>
              </a:ext>
            </a:extLst>
          </p:cNvPr>
          <p:cNvSpPr txBox="1">
            <a:spLocks/>
          </p:cNvSpPr>
          <p:nvPr/>
        </p:nvSpPr>
        <p:spPr>
          <a:xfrm>
            <a:off x="800100" y="0"/>
            <a:ext cx="11391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EF32D3-A205-4C84-A789-F62227ED7A85}"/>
              </a:ext>
            </a:extLst>
          </p:cNvPr>
          <p:cNvGrpSpPr/>
          <p:nvPr/>
        </p:nvGrpSpPr>
        <p:grpSpPr>
          <a:xfrm>
            <a:off x="1026338" y="1391705"/>
            <a:ext cx="10139325" cy="3978785"/>
            <a:chOff x="1026338" y="1494343"/>
            <a:chExt cx="10139325" cy="3978785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9247B6E4-A5AD-4B6E-A2BF-F6C8EEEF5484}"/>
                </a:ext>
              </a:extLst>
            </p:cNvPr>
            <p:cNvSpPr/>
            <p:nvPr/>
          </p:nvSpPr>
          <p:spPr>
            <a:xfrm>
              <a:off x="3821122" y="3060925"/>
              <a:ext cx="599904" cy="365760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652BB6-94D1-41E1-9CAB-7DCB22E1F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338" y="1494343"/>
              <a:ext cx="2536368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FC8FCC-2F03-4495-B0D1-0C4606CBC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0836" y="1500856"/>
              <a:ext cx="2535191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7D614A3A-A008-4006-B33D-CB433982E8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3"/>
            <a:stretch/>
          </p:blipFill>
          <p:spPr bwMode="auto">
            <a:xfrm>
              <a:off x="8166036" y="1500856"/>
              <a:ext cx="2999627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06673F71-74A4-443E-B57A-253695AF9004}"/>
                </a:ext>
              </a:extLst>
            </p:cNvPr>
            <p:cNvSpPr txBox="1">
              <a:spLocks/>
            </p:cNvSpPr>
            <p:nvPr/>
          </p:nvSpPr>
          <p:spPr>
            <a:xfrm>
              <a:off x="4747331" y="5004921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“Wet Vac Stage”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9" name="Content Placeholder 5">
              <a:extLst>
                <a:ext uri="{FF2B5EF4-FFF2-40B4-BE49-F238E27FC236}">
                  <a16:creationId xmlns:a16="http://schemas.microsoft.com/office/drawing/2014/main" id="{E52B5D10-80D6-4723-9DA2-F178C5A87E8F}"/>
                </a:ext>
              </a:extLst>
            </p:cNvPr>
            <p:cNvSpPr txBox="1">
              <a:spLocks/>
            </p:cNvSpPr>
            <p:nvPr/>
          </p:nvSpPr>
          <p:spPr>
            <a:xfrm>
              <a:off x="8484749" y="4999812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“Air Powered Stage”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062F2D27-3EC9-45E0-B837-10733D683D2A}"/>
                </a:ext>
              </a:extLst>
            </p:cNvPr>
            <p:cNvSpPr/>
            <p:nvPr/>
          </p:nvSpPr>
          <p:spPr>
            <a:xfrm>
              <a:off x="7375694" y="3060925"/>
              <a:ext cx="599904" cy="365760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C6DD0FA9-2F3C-464C-B774-2828E41447FC}"/>
                </a:ext>
              </a:extLst>
            </p:cNvPr>
            <p:cNvSpPr txBox="1">
              <a:spLocks/>
            </p:cNvSpPr>
            <p:nvPr/>
          </p:nvSpPr>
          <p:spPr>
            <a:xfrm>
              <a:off x="1113422" y="5004921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“Built In Stage” </a:t>
              </a:r>
            </a:p>
          </p:txBody>
        </p:sp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EF8F2026-A1DD-4A10-A0CF-05CA44B110A2}"/>
                </a:ext>
              </a:extLst>
            </p:cNvPr>
            <p:cNvSpPr txBox="1">
              <a:spLocks/>
            </p:cNvSpPr>
            <p:nvPr/>
          </p:nvSpPr>
          <p:spPr>
            <a:xfrm>
              <a:off x="1197242" y="3950352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 anchor="ctr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</a:rPr>
                <a:t>Substantial Powder Recovery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4" name="Content Placeholder 5">
              <a:extLst>
                <a:ext uri="{FF2B5EF4-FFF2-40B4-BE49-F238E27FC236}">
                  <a16:creationId xmlns:a16="http://schemas.microsoft.com/office/drawing/2014/main" id="{28067D3E-9CB6-4445-B7AA-F214CAF7ABFD}"/>
                </a:ext>
              </a:extLst>
            </p:cNvPr>
            <p:cNvSpPr txBox="1">
              <a:spLocks/>
            </p:cNvSpPr>
            <p:nvPr/>
          </p:nvSpPr>
          <p:spPr>
            <a:xfrm>
              <a:off x="4831151" y="3944132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FF0000"/>
              </a:solidFill>
            </a:ln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</a:rPr>
                <a:t>No Powder Recovery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F9C46EFA-4F2B-4FEA-ADEA-32A753B7A37E}"/>
                </a:ext>
              </a:extLst>
            </p:cNvPr>
            <p:cNvSpPr txBox="1">
              <a:spLocks/>
            </p:cNvSpPr>
            <p:nvPr/>
          </p:nvSpPr>
          <p:spPr>
            <a:xfrm>
              <a:off x="8568569" y="3947243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FF0000"/>
              </a:solidFill>
            </a:ln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</a:rPr>
                <a:t>No Powder Recovery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4DE0B2-0B14-4531-B953-0A27C52C1EBA}"/>
              </a:ext>
            </a:extLst>
          </p:cNvPr>
          <p:cNvGrpSpPr/>
          <p:nvPr/>
        </p:nvGrpSpPr>
        <p:grpSpPr>
          <a:xfrm>
            <a:off x="4609330" y="1046362"/>
            <a:ext cx="7203232" cy="4369128"/>
            <a:chOff x="4478695" y="1070624"/>
            <a:chExt cx="7203232" cy="4369128"/>
          </a:xfrm>
        </p:grpSpPr>
        <p:sp>
          <p:nvSpPr>
            <p:cNvPr id="22" name="Content Placeholder 6">
              <a:extLst>
                <a:ext uri="{FF2B5EF4-FFF2-40B4-BE49-F238E27FC236}">
                  <a16:creationId xmlns:a16="http://schemas.microsoft.com/office/drawing/2014/main" id="{7788B9EF-FA83-4F97-8A0E-B185993767B8}"/>
                </a:ext>
              </a:extLst>
            </p:cNvPr>
            <p:cNvSpPr txBox="1">
              <a:spLocks/>
            </p:cNvSpPr>
            <p:nvPr/>
          </p:nvSpPr>
          <p:spPr>
            <a:xfrm>
              <a:off x="4478695" y="1070624"/>
              <a:ext cx="7203232" cy="4369128"/>
            </a:xfrm>
            <a:prstGeom prst="roundRect">
              <a:avLst>
                <a:gd name="adj" fmla="val 8338"/>
              </a:avLst>
            </a:prstGeom>
            <a:solidFill>
              <a:schemeClr val="bg1">
                <a:lumMod val="75000"/>
              </a:scheme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9AF23E-C24A-4C0B-874A-0D3CFC22B3CE}"/>
                </a:ext>
              </a:extLst>
            </p:cNvPr>
            <p:cNvGrpSpPr/>
            <p:nvPr/>
          </p:nvGrpSpPr>
          <p:grpSpPr>
            <a:xfrm>
              <a:off x="4911790" y="2118120"/>
              <a:ext cx="2362200" cy="2274136"/>
              <a:chOff x="4921120" y="2012906"/>
              <a:chExt cx="2362200" cy="2274136"/>
            </a:xfrm>
          </p:grpSpPr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3A336196-8398-4CCE-855F-F77ACF839D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1120" y="2012906"/>
                <a:ext cx="2362200" cy="468207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“Our System” </a:t>
                </a:r>
              </a:p>
            </p:txBody>
          </p:sp>
          <p:sp>
            <p:nvSpPr>
              <p:cNvPr id="118" name="Content Placeholder 5">
                <a:extLst>
                  <a:ext uri="{FF2B5EF4-FFF2-40B4-BE49-F238E27FC236}">
                    <a16:creationId xmlns:a16="http://schemas.microsoft.com/office/drawing/2014/main" id="{8D8AA675-ED9B-4660-8D95-ED68F786EA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4940" y="3729527"/>
                <a:ext cx="2194560" cy="557515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38100">
                <a:solidFill>
                  <a:srgbClr val="00B050"/>
                </a:solidFill>
              </a:ln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Substantial Powder Recovery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126755E-C551-4E53-BD37-CE6024CD3D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28824" y="1219199"/>
              <a:ext cx="3658045" cy="3938363"/>
              <a:chOff x="3060680" y="156120"/>
              <a:chExt cx="6125864" cy="6595293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C714E19A-0C42-4821-B735-4637E6CA2BC3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31D5A024-0C78-471A-ACE2-87ABA3956C11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014D560E-C22E-46DA-AAF2-341E3C8D21EF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CF33281D-E98A-40A5-A021-3E37AE17E4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7" name="Freeform: Shape 196">
                      <a:extLst>
                        <a:ext uri="{FF2B5EF4-FFF2-40B4-BE49-F238E27FC236}">
                          <a16:creationId xmlns:a16="http://schemas.microsoft.com/office/drawing/2014/main" id="{C2377D90-FCFA-4299-8704-B6B16CA03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97">
                      <a:extLst>
                        <a:ext uri="{FF2B5EF4-FFF2-40B4-BE49-F238E27FC236}">
                          <a16:creationId xmlns:a16="http://schemas.microsoft.com/office/drawing/2014/main" id="{BAEF8EC7-A55D-4A92-9F02-831880E6B17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A6AA05B5-12A0-47C0-8C4E-C608E83D8484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77027A50-52E1-4A77-8ECD-B96C27C525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5" name="Rectangle: Rounded Corners 204">
                        <a:extLst>
                          <a:ext uri="{FF2B5EF4-FFF2-40B4-BE49-F238E27FC236}">
                            <a16:creationId xmlns:a16="http://schemas.microsoft.com/office/drawing/2014/main" id="{9B3668E7-8B43-4A6C-9036-8C693B1F58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6" name="Trapezoid 205">
                        <a:extLst>
                          <a:ext uri="{FF2B5EF4-FFF2-40B4-BE49-F238E27FC236}">
                            <a16:creationId xmlns:a16="http://schemas.microsoft.com/office/drawing/2014/main" id="{92677E7D-7BC3-49D0-A9AD-D4206622680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99" name="Trapezoid 198">
                      <a:extLst>
                        <a:ext uri="{FF2B5EF4-FFF2-40B4-BE49-F238E27FC236}">
                          <a16:creationId xmlns:a16="http://schemas.microsoft.com/office/drawing/2014/main" id="{36A73D26-07A4-4A4E-A77F-8E93C1C9AB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0" name="Rectangle 199">
                      <a:extLst>
                        <a:ext uri="{FF2B5EF4-FFF2-40B4-BE49-F238E27FC236}">
                          <a16:creationId xmlns:a16="http://schemas.microsoft.com/office/drawing/2014/main" id="{E03C4BDE-C452-4851-A047-7593899511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1791DB9C-EC11-47B0-8EA2-ACA26AC9E8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2E705766-C40A-4D3A-95EC-704F746CFE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4" name="Group 183">
                    <a:extLst>
                      <a:ext uri="{FF2B5EF4-FFF2-40B4-BE49-F238E27FC236}">
                        <a16:creationId xmlns:a16="http://schemas.microsoft.com/office/drawing/2014/main" id="{7E3EB34D-D014-48CA-8BB7-E50675E8EBB0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id="{00FF95A2-EE0A-4248-BD05-56CD016A9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6" name="Freeform: Shape 185">
                      <a:extLst>
                        <a:ext uri="{FF2B5EF4-FFF2-40B4-BE49-F238E27FC236}">
                          <a16:creationId xmlns:a16="http://schemas.microsoft.com/office/drawing/2014/main" id="{E031EAF2-E8BC-4D91-9FB9-CC61FD605A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87" name="Group 186">
                      <a:extLst>
                        <a:ext uri="{FF2B5EF4-FFF2-40B4-BE49-F238E27FC236}">
                          <a16:creationId xmlns:a16="http://schemas.microsoft.com/office/drawing/2014/main" id="{3E74C2D5-B509-40A9-A0BD-82EA72C2B8B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192" name="Freeform: Shape 191">
                        <a:extLst>
                          <a:ext uri="{FF2B5EF4-FFF2-40B4-BE49-F238E27FC236}">
                            <a16:creationId xmlns:a16="http://schemas.microsoft.com/office/drawing/2014/main" id="{4E0327DD-E581-4DF6-922B-2106462C2559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3" name="Freeform: Shape 192">
                        <a:extLst>
                          <a:ext uri="{FF2B5EF4-FFF2-40B4-BE49-F238E27FC236}">
                            <a16:creationId xmlns:a16="http://schemas.microsoft.com/office/drawing/2014/main" id="{E5D5A3C4-D654-4C66-B3AC-1179F3D386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4" name="Rectangle: Rounded Corners 193">
                        <a:extLst>
                          <a:ext uri="{FF2B5EF4-FFF2-40B4-BE49-F238E27FC236}">
                            <a16:creationId xmlns:a16="http://schemas.microsoft.com/office/drawing/2014/main" id="{ABF7852E-A9F0-402B-A293-CDC6EC3253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5" name="Trapezoid 194">
                        <a:extLst>
                          <a:ext uri="{FF2B5EF4-FFF2-40B4-BE49-F238E27FC236}">
                            <a16:creationId xmlns:a16="http://schemas.microsoft.com/office/drawing/2014/main" id="{F8D0F205-36FA-4298-A68E-C1CD4721CB7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88" name="Trapezoid 187">
                      <a:extLst>
                        <a:ext uri="{FF2B5EF4-FFF2-40B4-BE49-F238E27FC236}">
                          <a16:creationId xmlns:a16="http://schemas.microsoft.com/office/drawing/2014/main" id="{2CA099F1-3CEB-4C0C-A74D-1D798AA285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5D2B8579-A134-4245-8C13-B482A73E1B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7E136B28-485E-4DC6-8FAC-4B20231042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1" name="Rectangle 190">
                      <a:extLst>
                        <a:ext uri="{FF2B5EF4-FFF2-40B4-BE49-F238E27FC236}">
                          <a16:creationId xmlns:a16="http://schemas.microsoft.com/office/drawing/2014/main" id="{0C60D3EE-4837-483A-A4DD-5944DF0F96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AD5229EF-1D5F-402F-BFF3-3E7CB82BA53C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C7879199-72EB-4071-949C-29842651399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07CC7433-96D3-464C-902A-F4250D45CE3A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873ADF4E-F005-4836-897B-80FE972F7AEE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218A82C5-2E8E-432D-8D26-F2247F6416C1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181" name="Freeform: Shape 180">
                      <a:extLst>
                        <a:ext uri="{FF2B5EF4-FFF2-40B4-BE49-F238E27FC236}">
                          <a16:creationId xmlns:a16="http://schemas.microsoft.com/office/drawing/2014/main" id="{F03160E9-3591-4556-90BE-B582343C1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2CF193FE-9210-4992-905F-5A98BEAEFE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70F2B609-4930-47B5-AD8B-B2E4DB4A1625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179" name="Freeform: Shape 178">
                      <a:extLst>
                        <a:ext uri="{FF2B5EF4-FFF2-40B4-BE49-F238E27FC236}">
                          <a16:creationId xmlns:a16="http://schemas.microsoft.com/office/drawing/2014/main" id="{46602D00-FE7E-4A60-A067-5E0CFD566B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62C42C6B-C0D6-4EEA-B771-5D02B973EA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69B6A0A7-D283-402E-8722-1BB4223D3C6E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88CC46B8-595E-45FE-9932-6786355CCD3A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9DD71F14-6F1B-409E-9BFB-B9703D5597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96CA14C9-BC22-420E-B18D-2A6F71DE4E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C4C76612-8AF3-44DB-9C3A-9563C445F1F2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970FEDF8-BBB5-48ED-9CB5-E3940703FD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6" name="Rectangle 175">
                      <a:extLst>
                        <a:ext uri="{FF2B5EF4-FFF2-40B4-BE49-F238E27FC236}">
                          <a16:creationId xmlns:a16="http://schemas.microsoft.com/office/drawing/2014/main" id="{A3155069-0C2A-4B9E-8DBC-5C3FD34D9E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B4028B95-7857-45E4-A27A-389D6EE5AC86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3A343C20-D43C-4BB6-8CA6-B552453D6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97C2CAF7-593C-4AAE-837A-A4614AC3F0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88D7DA16-4AF1-483B-9D04-9536CC93F34F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99C1B16A-0084-4C2B-85D6-039F796449E9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2CF60F60-48A7-45E8-988B-910DD7C96A8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1B3912E4-BCF0-40A1-9118-41DD89B249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A1DEC802-A1C7-4146-8960-89FF3633BF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7A0993C4-5881-4BEA-8740-C10E6437B0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611DA85E-22C5-4CA1-A14C-E716B4410F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E4C8F510-CAEA-4B13-B270-62B9AE2797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7D8AB4E6-30A8-4448-B48B-4914C0743C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A992EBAF-2E87-449E-95F7-2BF0C47561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49037D2-7F32-46E8-B3CA-4819AF69E7A9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F2956726-6A57-40A2-A04F-4EE37522247A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EBF6610A-DCEE-4752-BA6F-6F349344F2C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4758EA71-E907-4AB4-9CB1-0E4F622DC0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8B251C2B-38B4-4097-874B-461642581B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37EEFA04-5C80-42AE-BD65-4B450B1648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05002652-77E5-4771-A104-FD3321CE508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03F8E0E2-F6CA-4950-B826-970B52A48A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F301E393-FDC7-4367-B19C-126987C9C87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6A76FB7F-0B71-4E0E-8A0A-E2F1DE22FD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BD2F94FF-C3BF-4870-AC75-E553DF9445B6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B875390B-B7C5-4223-B305-7D6ED89CACA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5B0B582A-4E55-416A-A496-12A25D4423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49E13127-08A8-4FBD-930E-3EFD292522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E807F4A2-EC11-4BFA-A2C2-FED214BA15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81007585-845C-401D-AC14-DAB4FC7789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73F3D370-047D-441E-9C30-129C2FDA09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D2E701F1-460F-40D0-97E1-75ACB196D1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6B67D4CF-B299-4113-9C54-425932149D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7FBDD9D5-41A8-4757-958F-1998157D77FC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994C284A-5FFF-4E80-BA79-45AF583A3F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241D0594-12E8-41F7-87B8-889FEE70E1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E9CB2D17-0026-41C7-A0F8-AC7D8DAD5F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FED18AB9-FE85-46F9-9DFD-5E549F24BA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B1B2B0EC-6DE5-42C1-BE0C-FAD139030F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C84F8862-000D-43B1-844D-0C54643AC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4C9E41A9-3E8E-4F28-917F-ED05E46D5B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08FFC2F9-F618-44E2-8441-5124809C79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28039184-2ED3-4B55-8043-509231363E5E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D61D2887-8BA0-44F6-B913-AA74E69B74FE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B63E559-4301-4B88-B8F9-7E3633607723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00194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Functional Decomposition with Targets and Metrics</a:t>
            </a:r>
          </a:p>
        </p:txBody>
      </p:sp>
      <p:sp>
        <p:nvSpPr>
          <p:cNvPr id="111" name="Content Placeholder 3">
            <a:extLst>
              <a:ext uri="{FF2B5EF4-FFF2-40B4-BE49-F238E27FC236}">
                <a16:creationId xmlns:a16="http://schemas.microsoft.com/office/drawing/2014/main" id="{66098D64-AD09-4015-BC17-B1CAAF48B9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7711544-B0F5-4DA2-AC4C-0D930EE8B296}"/>
              </a:ext>
            </a:extLst>
          </p:cNvPr>
          <p:cNvGrpSpPr>
            <a:grpSpLocks noChangeAspect="1"/>
          </p:cNvGrpSpPr>
          <p:nvPr/>
        </p:nvGrpSpPr>
        <p:grpSpPr>
          <a:xfrm>
            <a:off x="1122006" y="843280"/>
            <a:ext cx="9947988" cy="4632960"/>
            <a:chOff x="224791" y="606051"/>
            <a:chExt cx="11802368" cy="5496579"/>
          </a:xfrm>
        </p:grpSpPr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7E8869C-9CFB-4729-9AF2-A6FF5418FD76}"/>
                </a:ext>
              </a:extLst>
            </p:cNvPr>
            <p:cNvCxnSpPr>
              <a:cxnSpLocks/>
            </p:cNvCxnSpPr>
            <p:nvPr/>
          </p:nvCxnSpPr>
          <p:spPr>
            <a:xfrm>
              <a:off x="2787032" y="1866497"/>
              <a:ext cx="7150608" cy="609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295F8162-E8F6-4495-8F45-9C0756DD7AB8}"/>
                </a:ext>
              </a:extLst>
            </p:cNvPr>
            <p:cNvGrpSpPr/>
            <p:nvPr/>
          </p:nvGrpSpPr>
          <p:grpSpPr>
            <a:xfrm>
              <a:off x="224791" y="606051"/>
              <a:ext cx="11802368" cy="5496579"/>
              <a:chOff x="224791" y="606051"/>
              <a:chExt cx="11802368" cy="5496579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4882703E-9561-4763-A5AB-B1045ED011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965" y="4108221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BE937CF5-50AD-4678-870E-BC46C13AC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0602" y="4109387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A4DB8C7-6961-4ED3-9C50-82F704913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2349" y="4140489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C0086BAB-7E69-4678-AD70-7DA4B73B86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1419" y="4115608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AE463486-4F1F-4191-BCAE-2D1C8166F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51869" y="4109388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9E2264B-3580-480F-8A4C-029053377A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9153" y="3097405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5A08B18B-67C5-47D4-8ED7-4B1D1E8979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3400" y="1569215"/>
                <a:ext cx="0" cy="371345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C71A3AB-0D0E-40EE-A8C5-F1BEC84B8E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5910" y="1856972"/>
                <a:ext cx="0" cy="277340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68292DB-DAA2-4130-8DB2-525BEA3AF9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3400" y="1866497"/>
                <a:ext cx="0" cy="277340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C53F3478-319B-480A-9E73-B3474FF377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37640" y="1866497"/>
                <a:ext cx="0" cy="277340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7" name="Left Brace 136">
                <a:extLst>
                  <a:ext uri="{FF2B5EF4-FFF2-40B4-BE49-F238E27FC236}">
                    <a16:creationId xmlns:a16="http://schemas.microsoft.com/office/drawing/2014/main" id="{AE044DAD-5A9D-4E76-ADEE-5BA7104C7E68}"/>
                  </a:ext>
                </a:extLst>
              </p:cNvPr>
              <p:cNvSpPr/>
              <p:nvPr/>
            </p:nvSpPr>
            <p:spPr>
              <a:xfrm rot="5400000">
                <a:off x="2696997" y="2270794"/>
                <a:ext cx="218167" cy="2157983"/>
              </a:xfrm>
              <a:prstGeom prst="leftBrac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Neue Condensed" panose="02000503000000020004"/>
                  <a:cs typeface="Arial" panose="020B0604020202020204" pitchFamily="34" charset="0"/>
                </a:endParaRPr>
              </a:p>
            </p:txBody>
          </p:sp>
          <p:sp>
            <p:nvSpPr>
              <p:cNvPr id="138" name="Left Brace 137">
                <a:extLst>
                  <a:ext uri="{FF2B5EF4-FFF2-40B4-BE49-F238E27FC236}">
                    <a16:creationId xmlns:a16="http://schemas.microsoft.com/office/drawing/2014/main" id="{D13C7E1C-2F1D-479D-862D-6C8F140617E1}"/>
                  </a:ext>
                </a:extLst>
              </p:cNvPr>
              <p:cNvSpPr/>
              <p:nvPr/>
            </p:nvSpPr>
            <p:spPr>
              <a:xfrm rot="5400000">
                <a:off x="9812590" y="2280946"/>
                <a:ext cx="218167" cy="2157983"/>
              </a:xfrm>
              <a:prstGeom prst="leftBrac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Neue Condensed" panose="02000503000000020004"/>
                  <a:cs typeface="Arial" panose="020B0604020202020204" pitchFamily="34" charset="0"/>
                </a:endParaRPr>
              </a:p>
            </p:txBody>
          </p: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D23F6B67-8995-43D4-837D-76BACE6BCD49}"/>
                  </a:ext>
                </a:extLst>
              </p:cNvPr>
              <p:cNvGrpSpPr/>
              <p:nvPr/>
            </p:nvGrpSpPr>
            <p:grpSpPr>
              <a:xfrm>
                <a:off x="224791" y="4416991"/>
                <a:ext cx="11802368" cy="1685639"/>
                <a:chOff x="224791" y="4174396"/>
                <a:chExt cx="11802368" cy="1685639"/>
              </a:xfrm>
            </p:grpSpPr>
            <p:sp>
              <p:nvSpPr>
                <p:cNvPr id="149" name="Rectangle: Rounded Corners 148">
                  <a:extLst>
                    <a:ext uri="{FF2B5EF4-FFF2-40B4-BE49-F238E27FC236}">
                      <a16:creationId xmlns:a16="http://schemas.microsoft.com/office/drawing/2014/main" id="{45D17DE3-110F-4AE2-BF10-233C5D1417C2}"/>
                    </a:ext>
                  </a:extLst>
                </p:cNvPr>
                <p:cNvSpPr/>
                <p:nvPr/>
              </p:nvSpPr>
              <p:spPr>
                <a:xfrm>
                  <a:off x="224791" y="4194810"/>
                  <a:ext cx="11802368" cy="1627491"/>
                </a:xfrm>
                <a:prstGeom prst="roundRect">
                  <a:avLst>
                    <a:gd name="adj" fmla="val 10503"/>
                  </a:avLst>
                </a:prstGeom>
                <a:solidFill>
                  <a:schemeClr val="bg1">
                    <a:lumMod val="8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FEF34DA2-64AB-47E7-A7F6-31697B64A0CE}"/>
                    </a:ext>
                  </a:extLst>
                </p:cNvPr>
                <p:cNvSpPr/>
                <p:nvPr/>
              </p:nvSpPr>
              <p:spPr>
                <a:xfrm>
                  <a:off x="5432114" y="4174396"/>
                  <a:ext cx="1460183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1) Volume</a:t>
                  </a:r>
                </a:p>
                <a:p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2) Force</a:t>
                  </a:r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8CC7C5D9-F02E-4C7A-A03D-768C8C054875}"/>
                    </a:ext>
                  </a:extLst>
                </p:cNvPr>
                <p:cNvSpPr/>
                <p:nvPr/>
              </p:nvSpPr>
              <p:spPr>
                <a:xfrm>
                  <a:off x="7979665" y="4180988"/>
                  <a:ext cx="1531102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Up to Eglin AFB safety standards</a:t>
                  </a:r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CBA1B6F8-4E77-41E5-A94F-6C4AD821DBFB}"/>
                    </a:ext>
                  </a:extLst>
                </p:cNvPr>
                <p:cNvSpPr/>
                <p:nvPr/>
              </p:nvSpPr>
              <p:spPr>
                <a:xfrm>
                  <a:off x="10246964" y="4190318"/>
                  <a:ext cx="1531102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Particle Size</a:t>
                  </a:r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8A9DDAFA-A3A7-410E-88A5-86F35F4A4D7B}"/>
                    </a:ext>
                  </a:extLst>
                </p:cNvPr>
                <p:cNvSpPr/>
                <p:nvPr/>
              </p:nvSpPr>
              <p:spPr>
                <a:xfrm>
                  <a:off x="5432114" y="5134967"/>
                  <a:ext cx="2153831" cy="609861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1) 250 x 250 x 300 mm</a:t>
                  </a:r>
                </a:p>
                <a:p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2) 356 N</a:t>
                  </a:r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610A97EB-826B-46A3-80BF-6E6D63805498}"/>
                    </a:ext>
                  </a:extLst>
                </p:cNvPr>
                <p:cNvSpPr/>
                <p:nvPr/>
              </p:nvSpPr>
              <p:spPr>
                <a:xfrm>
                  <a:off x="10014014" y="5003746"/>
                  <a:ext cx="1997003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Passes through 75 </a:t>
                  </a:r>
                  <a:r>
                    <a:rPr lang="el-GR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μ</a:t>
                  </a:r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m mesh</a:t>
                  </a:r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DE5B6612-540F-4367-9C6E-45A57DDA3637}"/>
                    </a:ext>
                  </a:extLst>
                </p:cNvPr>
                <p:cNvSpPr/>
                <p:nvPr/>
              </p:nvSpPr>
              <p:spPr>
                <a:xfrm>
                  <a:off x="7702061" y="5018656"/>
                  <a:ext cx="2140156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Pass Bioenvironmental Engineering Flight (BEF) air test</a:t>
                  </a:r>
                </a:p>
              </p:txBody>
            </p: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6D1AFA50-F47D-4525-9C76-37780BA344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9468" y="4202430"/>
                  <a:ext cx="0" cy="77724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9E278D6F-78A9-4C1E-9AF8-4A2906F83344}"/>
                    </a:ext>
                  </a:extLst>
                </p:cNvPr>
                <p:cNvSpPr txBox="1"/>
                <p:nvPr/>
              </p:nvSpPr>
              <p:spPr>
                <a:xfrm rot="16200000">
                  <a:off x="57658" y="4407970"/>
                  <a:ext cx="797241" cy="365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Helvetica Neue Condensed" panose="02000503000000020004"/>
                      <a:cs typeface="Arial" panose="020B0604020202020204" pitchFamily="34" charset="0"/>
                    </a:rPr>
                    <a:t>Metric</a:t>
                  </a: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2EF45D78-E04C-4514-BB25-4FC7E4DA4302}"/>
                    </a:ext>
                  </a:extLst>
                </p:cNvPr>
                <p:cNvSpPr txBox="1"/>
                <p:nvPr/>
              </p:nvSpPr>
              <p:spPr>
                <a:xfrm rot="16200000">
                  <a:off x="51052" y="5256772"/>
                  <a:ext cx="807893" cy="365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Helvetica Neue Condensed" panose="02000503000000020004"/>
                      <a:cs typeface="Arial" panose="020B0604020202020204" pitchFamily="34" charset="0"/>
                    </a:rPr>
                    <a:t>Target</a:t>
                  </a: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F3C1606A-22CF-498A-8285-7D28C05635B2}"/>
                    </a:ext>
                  </a:extLst>
                </p:cNvPr>
                <p:cNvSpPr/>
                <p:nvPr/>
              </p:nvSpPr>
              <p:spPr>
                <a:xfrm>
                  <a:off x="866514" y="4186794"/>
                  <a:ext cx="1531102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Mass</a:t>
                  </a: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B9B53BE3-EA10-4DA6-BB2C-FC3EFCC9E293}"/>
                    </a:ext>
                  </a:extLst>
                </p:cNvPr>
                <p:cNvSpPr/>
                <p:nvPr/>
              </p:nvSpPr>
              <p:spPr>
                <a:xfrm>
                  <a:off x="3178856" y="4186889"/>
                  <a:ext cx="1531102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Mass</a:t>
                  </a:r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7FB59241-FC7E-4A6B-931F-A21A18119834}"/>
                    </a:ext>
                  </a:extLst>
                </p:cNvPr>
                <p:cNvSpPr/>
                <p:nvPr/>
              </p:nvSpPr>
              <p:spPr>
                <a:xfrm>
                  <a:off x="1374518" y="4999185"/>
                  <a:ext cx="2689899" cy="850500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Greater than 0 grams of separated powder in container</a:t>
                  </a:r>
                </a:p>
              </p:txBody>
            </p: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C4A75F72-E325-4042-B2D2-E842C399BBD1}"/>
                    </a:ext>
                  </a:extLst>
                </p:cNvPr>
                <p:cNvCxnSpPr>
                  <a:cxnSpLocks/>
                  <a:stCxn id="149" idx="1"/>
                  <a:endCxn id="149" idx="3"/>
                </p:cNvCxnSpPr>
                <p:nvPr/>
              </p:nvCxnSpPr>
              <p:spPr>
                <a:xfrm>
                  <a:off x="224791" y="5008556"/>
                  <a:ext cx="11802368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B2F811DD-2595-4ACF-916B-C8DFC56F68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76918" y="4200525"/>
                  <a:ext cx="0" cy="161925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882EF1F9-EE28-4EA9-9C9F-206623D74E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34368" y="4195880"/>
                  <a:ext cx="0" cy="161925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C7C7EE9B-AD4B-457A-8BAD-A1E0762960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28115" y="4201918"/>
                  <a:ext cx="0" cy="161925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FD16ADEF-1372-49D6-A330-D20E5B4E64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4012" y="4194304"/>
                  <a:ext cx="0" cy="161925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B707B4DF-D011-4D5F-B3B4-36A747875C53}"/>
                  </a:ext>
                </a:extLst>
              </p:cNvPr>
              <p:cNvSpPr/>
              <p:nvPr/>
            </p:nvSpPr>
            <p:spPr>
              <a:xfrm>
                <a:off x="5283344" y="606051"/>
                <a:ext cx="2157984" cy="96316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Recover Powder</a:t>
                </a:r>
              </a:p>
            </p:txBody>
          </p:sp>
          <p:sp>
            <p:nvSpPr>
              <p:cNvPr id="141" name="Rectangle: Rounded Corners 140">
                <a:extLst>
                  <a:ext uri="{FF2B5EF4-FFF2-40B4-BE49-F238E27FC236}">
                    <a16:creationId xmlns:a16="http://schemas.microsoft.com/office/drawing/2014/main" id="{2968B19F-664B-4DF9-9987-23B9466BF668}"/>
                  </a:ext>
                </a:extLst>
              </p:cNvPr>
              <p:cNvSpPr/>
              <p:nvPr/>
            </p:nvSpPr>
            <p:spPr>
              <a:xfrm>
                <a:off x="1708040" y="2128264"/>
                <a:ext cx="2157984" cy="10972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Manage Powder</a:t>
                </a:r>
              </a:p>
            </p:txBody>
          </p:sp>
          <p:sp>
            <p:nvSpPr>
              <p:cNvPr id="142" name="Rectangle: Rounded Corners 141">
                <a:extLst>
                  <a:ext uri="{FF2B5EF4-FFF2-40B4-BE49-F238E27FC236}">
                    <a16:creationId xmlns:a16="http://schemas.microsoft.com/office/drawing/2014/main" id="{2C7009E1-9AD6-4812-8522-C152B18E1A27}"/>
                  </a:ext>
                </a:extLst>
              </p:cNvPr>
              <p:cNvSpPr/>
              <p:nvPr/>
            </p:nvSpPr>
            <p:spPr>
              <a:xfrm>
                <a:off x="5283344" y="2128264"/>
                <a:ext cx="2157984" cy="10972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Support the Part</a:t>
                </a:r>
              </a:p>
            </p:txBody>
          </p:sp>
          <p:sp>
            <p:nvSpPr>
              <p:cNvPr id="143" name="Rectangle: Rounded Corners 142">
                <a:extLst>
                  <a:ext uri="{FF2B5EF4-FFF2-40B4-BE49-F238E27FC236}">
                    <a16:creationId xmlns:a16="http://schemas.microsoft.com/office/drawing/2014/main" id="{C27B8AB7-A005-4AFB-BCCB-89563E934F8A}"/>
                  </a:ext>
                </a:extLst>
              </p:cNvPr>
              <p:cNvSpPr/>
              <p:nvPr/>
            </p:nvSpPr>
            <p:spPr>
              <a:xfrm>
                <a:off x="8858648" y="2134360"/>
                <a:ext cx="2157984" cy="10972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Inhibit Powder</a:t>
                </a:r>
              </a:p>
            </p:txBody>
          </p:sp>
          <p:sp>
            <p:nvSpPr>
              <p:cNvPr id="144" name="Rectangle: Rounded Corners 143">
                <a:extLst>
                  <a:ext uri="{FF2B5EF4-FFF2-40B4-BE49-F238E27FC236}">
                    <a16:creationId xmlns:a16="http://schemas.microsoft.com/office/drawing/2014/main" id="{16FDC0C6-3DCD-47FF-90DB-B9E9361CE6F5}"/>
                  </a:ext>
                </a:extLst>
              </p:cNvPr>
              <p:cNvSpPr/>
              <p:nvPr/>
            </p:nvSpPr>
            <p:spPr>
              <a:xfrm>
                <a:off x="727341" y="3461657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Separates powder from the part</a:t>
                </a:r>
              </a:p>
            </p:txBody>
          </p:sp>
          <p:sp>
            <p:nvSpPr>
              <p:cNvPr id="145" name="Rectangle: Rounded Corners 144">
                <a:extLst>
                  <a:ext uri="{FF2B5EF4-FFF2-40B4-BE49-F238E27FC236}">
                    <a16:creationId xmlns:a16="http://schemas.microsoft.com/office/drawing/2014/main" id="{9F190DE6-D84A-4D20-859D-25360FD0B487}"/>
                  </a:ext>
                </a:extLst>
              </p:cNvPr>
              <p:cNvSpPr/>
              <p:nvPr/>
            </p:nvSpPr>
            <p:spPr>
              <a:xfrm>
                <a:off x="2964115" y="3459218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Transports powder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to a container</a:t>
                </a:r>
              </a:p>
            </p:txBody>
          </p:sp>
          <p:sp>
            <p:nvSpPr>
              <p:cNvPr id="146" name="Rectangle: Rounded Corners 145">
                <a:extLst>
                  <a:ext uri="{FF2B5EF4-FFF2-40B4-BE49-F238E27FC236}">
                    <a16:creationId xmlns:a16="http://schemas.microsoft.com/office/drawing/2014/main" id="{5BBFB5AA-AAC2-4CD0-A099-B75CC3655456}"/>
                  </a:ext>
                </a:extLst>
              </p:cNvPr>
              <p:cNvSpPr/>
              <p:nvPr/>
            </p:nvSpPr>
            <p:spPr>
              <a:xfrm>
                <a:off x="7829548" y="3468549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Isolate the powder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from user</a:t>
                </a:r>
              </a:p>
            </p:txBody>
          </p:sp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9BCD03D7-5EB7-4E89-8EA2-8BD8B22616AF}"/>
                  </a:ext>
                </a:extLst>
              </p:cNvPr>
              <p:cNvSpPr/>
              <p:nvPr/>
            </p:nvSpPr>
            <p:spPr>
              <a:xfrm>
                <a:off x="5387501" y="3464094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Hold the part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in the area</a:t>
                </a:r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2426C167-7449-4D78-A016-1F74A844976E}"/>
                  </a:ext>
                </a:extLst>
              </p:cNvPr>
              <p:cNvSpPr/>
              <p:nvPr/>
            </p:nvSpPr>
            <p:spPr>
              <a:xfrm>
                <a:off x="10021916" y="3459218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Prevents powder contamination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9855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234924" y="1226916"/>
            <a:ext cx="4096949" cy="411480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39377E4-D330-46B4-A294-B8C4BBC0AA17}"/>
              </a:ext>
            </a:extLst>
          </p:cNvPr>
          <p:cNvGrpSpPr/>
          <p:nvPr/>
        </p:nvGrpSpPr>
        <p:grpSpPr>
          <a:xfrm>
            <a:off x="4661263" y="2634076"/>
            <a:ext cx="2688038" cy="1300480"/>
            <a:chOff x="1086402" y="1056640"/>
            <a:chExt cx="3048718" cy="1473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EE7518-4B16-4D0B-906B-8E51E6950759}"/>
                </a:ext>
              </a:extLst>
            </p:cNvPr>
            <p:cNvGrpSpPr/>
            <p:nvPr/>
          </p:nvGrpSpPr>
          <p:grpSpPr>
            <a:xfrm>
              <a:off x="1086402" y="1056640"/>
              <a:ext cx="3048718" cy="457200"/>
              <a:chOff x="1086402" y="1056640"/>
              <a:chExt cx="3048718" cy="457200"/>
            </a:xfrm>
          </p:grpSpPr>
          <p:sp>
            <p:nvSpPr>
              <p:cNvPr id="103" name="Content Placeholder 6">
                <a:extLst>
                  <a:ext uri="{FF2B5EF4-FFF2-40B4-BE49-F238E27FC236}">
                    <a16:creationId xmlns:a16="http://schemas.microsoft.com/office/drawing/2014/main" id="{BB836B11-1B28-41B3-8796-8A2795A4AD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056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Build Plate and Part</a:t>
                </a:r>
              </a:p>
            </p:txBody>
          </p:sp>
          <p:sp>
            <p:nvSpPr>
              <p:cNvPr id="106" name="Content Placeholder 6">
                <a:extLst>
                  <a:ext uri="{FF2B5EF4-FFF2-40B4-BE49-F238E27FC236}">
                    <a16:creationId xmlns:a16="http://schemas.microsoft.com/office/drawing/2014/main" id="{8D7EF668-25C0-4ED8-9BEE-269D535FA6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056640"/>
                <a:ext cx="457200" cy="457200"/>
              </a:xfrm>
              <a:prstGeom prst="roundRect">
                <a:avLst/>
              </a:prstGeom>
              <a:solidFill>
                <a:srgbClr val="A9D18E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279536-73F9-428E-92E6-C5F71CC712AC}"/>
                </a:ext>
              </a:extLst>
            </p:cNvPr>
            <p:cNvGrpSpPr/>
            <p:nvPr/>
          </p:nvGrpSpPr>
          <p:grpSpPr>
            <a:xfrm>
              <a:off x="1086402" y="1564640"/>
              <a:ext cx="3048718" cy="457200"/>
              <a:chOff x="1086402" y="1564640"/>
              <a:chExt cx="3048718" cy="457200"/>
            </a:xfrm>
          </p:grpSpPr>
          <p:sp>
            <p:nvSpPr>
              <p:cNvPr id="104" name="Content Placeholder 6">
                <a:extLst>
                  <a:ext uri="{FF2B5EF4-FFF2-40B4-BE49-F238E27FC236}">
                    <a16:creationId xmlns:a16="http://schemas.microsoft.com/office/drawing/2014/main" id="{AE7FD44E-2EA9-430C-BE5F-2F48010B1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564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Fasteners</a:t>
                </a:r>
              </a:p>
            </p:txBody>
          </p:sp>
          <p:sp>
            <p:nvSpPr>
              <p:cNvPr id="107" name="Content Placeholder 6">
                <a:extLst>
                  <a:ext uri="{FF2B5EF4-FFF2-40B4-BE49-F238E27FC236}">
                    <a16:creationId xmlns:a16="http://schemas.microsoft.com/office/drawing/2014/main" id="{9789D52F-E507-4887-B65B-A10FBA54E4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564640"/>
                <a:ext cx="457200" cy="457200"/>
              </a:xfrm>
              <a:prstGeom prst="roundRect">
                <a:avLst/>
              </a:prstGeom>
              <a:solidFill>
                <a:srgbClr val="FFD966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AD49FD9-28B3-4145-9126-B61C414F9B8D}"/>
                </a:ext>
              </a:extLst>
            </p:cNvPr>
            <p:cNvGrpSpPr/>
            <p:nvPr/>
          </p:nvGrpSpPr>
          <p:grpSpPr>
            <a:xfrm>
              <a:off x="1086402" y="2072640"/>
              <a:ext cx="3048718" cy="457200"/>
              <a:chOff x="1086402" y="2072640"/>
              <a:chExt cx="3048718" cy="457200"/>
            </a:xfrm>
          </p:grpSpPr>
          <p:sp>
            <p:nvSpPr>
              <p:cNvPr id="105" name="Content Placeholder 6">
                <a:extLst>
                  <a:ext uri="{FF2B5EF4-FFF2-40B4-BE49-F238E27FC236}">
                    <a16:creationId xmlns:a16="http://schemas.microsoft.com/office/drawing/2014/main" id="{33B2F0EE-5C97-48CF-BD92-0F23A2D0CE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2072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Vibrator </a:t>
                </a:r>
              </a:p>
            </p:txBody>
          </p:sp>
          <p:sp>
            <p:nvSpPr>
              <p:cNvPr id="108" name="Content Placeholder 6">
                <a:extLst>
                  <a:ext uri="{FF2B5EF4-FFF2-40B4-BE49-F238E27FC236}">
                    <a16:creationId xmlns:a16="http://schemas.microsoft.com/office/drawing/2014/main" id="{378A3587-74B3-4891-A44F-06E4F6F18E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2072640"/>
                <a:ext cx="457200" cy="457200"/>
              </a:xfrm>
              <a:prstGeom prst="roundRect">
                <a:avLst/>
              </a:prstGeom>
              <a:solidFill>
                <a:srgbClr val="DD2B2B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</a:t>
            </a: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7678692" y="1226916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1" name="Content Placeholder 3">
            <a:extLst>
              <a:ext uri="{FF2B5EF4-FFF2-40B4-BE49-F238E27FC236}">
                <a16:creationId xmlns:a16="http://schemas.microsoft.com/office/drawing/2014/main" id="{66098D64-AD09-4015-BC17-B1CAAF48B9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</p:spTree>
    <p:extLst>
      <p:ext uri="{BB962C8B-B14F-4D97-AF65-F5344CB8AC3E}">
        <p14:creationId xmlns:p14="http://schemas.microsoft.com/office/powerpoint/2010/main" val="2399488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 – Structural Analysis</a:t>
            </a: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319904" y="1354594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1" name="Content Placeholder 3">
            <a:extLst>
              <a:ext uri="{FF2B5EF4-FFF2-40B4-BE49-F238E27FC236}">
                <a16:creationId xmlns:a16="http://schemas.microsoft.com/office/drawing/2014/main" id="{66098D64-AD09-4015-BC17-B1CAAF48B9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6880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C20820-8C11-4D43-934A-0A05C66E7054}"/>
              </a:ext>
            </a:extLst>
          </p:cNvPr>
          <p:cNvCxnSpPr>
            <a:cxnSpLocks/>
          </p:cNvCxnSpPr>
          <p:nvPr/>
        </p:nvCxnSpPr>
        <p:spPr>
          <a:xfrm flipH="1" flipV="1">
            <a:off x="3695700" y="1762125"/>
            <a:ext cx="1191260" cy="635635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723C79-17CF-499C-9493-3EDAA79F8C2B}"/>
              </a:ext>
            </a:extLst>
          </p:cNvPr>
          <p:cNvCxnSpPr>
            <a:cxnSpLocks/>
          </p:cNvCxnSpPr>
          <p:nvPr/>
        </p:nvCxnSpPr>
        <p:spPr>
          <a:xfrm flipH="1" flipV="1">
            <a:off x="2390775" y="2162175"/>
            <a:ext cx="2567305" cy="2531745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CFC04D63-34C7-4307-AC69-3D473420F130}"/>
              </a:ext>
            </a:extLst>
          </p:cNvPr>
          <p:cNvSpPr txBox="1">
            <a:spLocks/>
          </p:cNvSpPr>
          <p:nvPr/>
        </p:nvSpPr>
        <p:spPr>
          <a:xfrm>
            <a:off x="8432801" y="5516880"/>
            <a:ext cx="2001520" cy="301752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Mathcad UniMath Prime" panose="02000503020000020003" pitchFamily="50" charset="0"/>
              </a:rPr>
              <a:t>* CREO Von Mises</a:t>
            </a:r>
            <a:endParaRPr kumimoji="0" lang="en-US" sz="1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8EFCD7-A51A-4C20-A786-8755CBA91F4D}"/>
              </a:ext>
            </a:extLst>
          </p:cNvPr>
          <p:cNvGrpSpPr/>
          <p:nvPr/>
        </p:nvGrpSpPr>
        <p:grpSpPr>
          <a:xfrm>
            <a:off x="5041931" y="1736571"/>
            <a:ext cx="6865589" cy="3595582"/>
            <a:chOff x="5041931" y="1736571"/>
            <a:chExt cx="6865589" cy="3595582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87235772-F89D-446F-9BA1-E29982778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555" t="26515" r="12007" b="24457"/>
            <a:stretch/>
          </p:blipFill>
          <p:spPr>
            <a:xfrm>
              <a:off x="5041931" y="1736571"/>
              <a:ext cx="4023360" cy="12310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C7E57EA1-D4BA-458C-BD6B-F4471A2C4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034" t="31117" r="19754" b="22653"/>
            <a:stretch/>
          </p:blipFill>
          <p:spPr>
            <a:xfrm>
              <a:off x="5041931" y="4035737"/>
              <a:ext cx="4023360" cy="12964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sp>
          <p:nvSpPr>
            <p:cNvPr id="15" name="Content Placeholder 6">
              <a:extLst>
                <a:ext uri="{FF2B5EF4-FFF2-40B4-BE49-F238E27FC236}">
                  <a16:creationId xmlns:a16="http://schemas.microsoft.com/office/drawing/2014/main" id="{BB663A11-9A8A-4BE7-A3AA-7C4A95B8DA37}"/>
                </a:ext>
              </a:extLst>
            </p:cNvPr>
            <p:cNvSpPr txBox="1">
              <a:spLocks/>
            </p:cNvSpPr>
            <p:nvPr/>
          </p:nvSpPr>
          <p:spPr>
            <a:xfrm>
              <a:off x="9300349" y="1818803"/>
              <a:ext cx="2607171" cy="10665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Max</a:t>
              </a:r>
              <a:r>
                <a:rPr kumimoji="0" lang="en-US" sz="2400" i="0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*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 </a:t>
              </a:r>
              <a:r>
                <a:rPr kumimoji="0" lang="en-US" sz="2400" i="0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≈ 315 psi</a:t>
              </a:r>
            </a:p>
            <a:p>
              <a:pPr marL="0" indent="0" algn="ctr">
                <a:buNone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lang="en-US" sz="2400" baseline="-250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y </a:t>
              </a:r>
              <a:r>
                <a:rPr lang="en-US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≈ 40,000 psi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 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8" name="Content Placeholder 6">
              <a:extLst>
                <a:ext uri="{FF2B5EF4-FFF2-40B4-BE49-F238E27FC236}">
                  <a16:creationId xmlns:a16="http://schemas.microsoft.com/office/drawing/2014/main" id="{CFC3B478-7BB4-4259-9C1F-BFA649328F4B}"/>
                </a:ext>
              </a:extLst>
            </p:cNvPr>
            <p:cNvSpPr txBox="1">
              <a:spLocks/>
            </p:cNvSpPr>
            <p:nvPr/>
          </p:nvSpPr>
          <p:spPr>
            <a:xfrm>
              <a:off x="9300349" y="4150661"/>
              <a:ext cx="2607171" cy="10665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Max </a:t>
              </a:r>
              <a:r>
                <a:rPr kumimoji="0" lang="en-US" sz="2400" i="0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*≈ 915 psi</a:t>
              </a:r>
            </a:p>
            <a:p>
              <a:pPr marL="0" indent="0" algn="ctr">
                <a:buNone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lang="en-US" sz="2400" baseline="-250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y </a:t>
              </a:r>
              <a:r>
                <a:rPr lang="en-US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≈ 40,000 psi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 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CCCCA0-6B30-4489-8CEF-70C61D05DD19}"/>
              </a:ext>
            </a:extLst>
          </p:cNvPr>
          <p:cNvGrpSpPr/>
          <p:nvPr/>
        </p:nvGrpSpPr>
        <p:grpSpPr>
          <a:xfrm>
            <a:off x="12316993" y="1247233"/>
            <a:ext cx="7037808" cy="4286606"/>
            <a:chOff x="4940833" y="1353913"/>
            <a:chExt cx="7037808" cy="42866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3EA9311-9889-47E3-9431-F529C3B93DB7}"/>
                </a:ext>
              </a:extLst>
            </p:cNvPr>
            <p:cNvGrpSpPr/>
            <p:nvPr/>
          </p:nvGrpSpPr>
          <p:grpSpPr>
            <a:xfrm>
              <a:off x="4940833" y="1353913"/>
              <a:ext cx="7037808" cy="2208521"/>
              <a:chOff x="4940833" y="1353913"/>
              <a:chExt cx="7037808" cy="220852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89B1EF3-376C-484A-801F-D0AC4BDD07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7642" t="18897" r="28565" b="14077"/>
              <a:stretch/>
            </p:blipFill>
            <p:spPr>
              <a:xfrm>
                <a:off x="4940833" y="1353913"/>
                <a:ext cx="4011928" cy="220852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  <p:sp>
            <p:nvSpPr>
              <p:cNvPr id="25" name="Content Placeholder 6">
                <a:extLst>
                  <a:ext uri="{FF2B5EF4-FFF2-40B4-BE49-F238E27FC236}">
                    <a16:creationId xmlns:a16="http://schemas.microsoft.com/office/drawing/2014/main" id="{3F5D3904-6343-4623-9C13-DD6C69896C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54161" y="2000973"/>
                <a:ext cx="2824480" cy="9144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l-GR" sz="20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τ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Max 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≈ 157 psi</a:t>
                </a:r>
              </a:p>
              <a:p>
                <a:pPr marL="0" indent="0" algn="ctr">
                  <a:buNone/>
                  <a:defRPr/>
                </a:pP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τ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Fail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≈ </a:t>
                </a: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τ</a:t>
                </a:r>
                <a:r>
                  <a:rPr lang="en-US" sz="2000" baseline="-25000" dirty="0" err="1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Tresca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≈ 20 </a:t>
                </a:r>
                <a:r>
                  <a:rPr lang="en-US" sz="2000" dirty="0" err="1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ksi</a:t>
                </a:r>
                <a:endParaRPr kumimoji="0" lang="en-US" sz="20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F0689EF-C800-4242-BF0A-0DC36087A8D2}"/>
                </a:ext>
              </a:extLst>
            </p:cNvPr>
            <p:cNvGrpSpPr/>
            <p:nvPr/>
          </p:nvGrpSpPr>
          <p:grpSpPr>
            <a:xfrm>
              <a:off x="4940833" y="3860835"/>
              <a:ext cx="6905728" cy="1779684"/>
              <a:chOff x="4940833" y="3860835"/>
              <a:chExt cx="6905728" cy="177968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609C43C-9FBD-4114-A505-7351E2D542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8491" t="5393" r="23467" b="21549"/>
              <a:stretch/>
            </p:blipFill>
            <p:spPr>
              <a:xfrm>
                <a:off x="4940833" y="3860835"/>
                <a:ext cx="3416421" cy="177968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  <p:sp>
            <p:nvSpPr>
              <p:cNvPr id="23" name="Content Placeholder 6">
                <a:extLst>
                  <a:ext uri="{FF2B5EF4-FFF2-40B4-BE49-F238E27FC236}">
                    <a16:creationId xmlns:a16="http://schemas.microsoft.com/office/drawing/2014/main" id="{34F82CC7-E099-4C9C-96FE-95F2D13CDD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6481" y="4293477"/>
                <a:ext cx="3180080" cy="9144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l-GR" sz="20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σ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Max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*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≈ 300 psi</a:t>
                </a:r>
              </a:p>
              <a:p>
                <a:pPr marL="0" indent="0" algn="ctr">
                  <a:buNone/>
                  <a:defRPr/>
                </a:pP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σ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y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≈ 47,000 psi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 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 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 </a:t>
                </a:r>
                <a:endParaRPr kumimoji="0" lang="en-US" sz="20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3707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 – Structural Analysis</a:t>
            </a: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319904" y="1354594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23" name="Content Placeholder 6">
            <a:extLst>
              <a:ext uri="{FF2B5EF4-FFF2-40B4-BE49-F238E27FC236}">
                <a16:creationId xmlns:a16="http://schemas.microsoft.com/office/drawing/2014/main" id="{6389332D-024F-45F6-A32D-6C6FF74BB291}"/>
              </a:ext>
            </a:extLst>
          </p:cNvPr>
          <p:cNvSpPr txBox="1">
            <a:spLocks/>
          </p:cNvSpPr>
          <p:nvPr/>
        </p:nvSpPr>
        <p:spPr>
          <a:xfrm>
            <a:off x="4717359" y="7031430"/>
            <a:ext cx="2607171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What </a:t>
            </a:r>
            <a:r>
              <a:rPr lang="en-US" sz="2400" dirty="0">
                <a:solidFill>
                  <a:sysClr val="windowText" lastClr="000000"/>
                </a:solidFill>
              </a:rPr>
              <a:t>About Safety?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11" name="Content Placeholder 3">
            <a:extLst>
              <a:ext uri="{FF2B5EF4-FFF2-40B4-BE49-F238E27FC236}">
                <a16:creationId xmlns:a16="http://schemas.microsoft.com/office/drawing/2014/main" id="{66098D64-AD09-4015-BC17-B1CAAF48B9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6880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C20820-8C11-4D43-934A-0A05C66E7054}"/>
              </a:ext>
            </a:extLst>
          </p:cNvPr>
          <p:cNvCxnSpPr>
            <a:cxnSpLocks/>
          </p:cNvCxnSpPr>
          <p:nvPr/>
        </p:nvCxnSpPr>
        <p:spPr>
          <a:xfrm flipH="1">
            <a:off x="3728722" y="2397760"/>
            <a:ext cx="1158238" cy="609600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723C79-17CF-499C-9493-3EDAA79F8C2B}"/>
              </a:ext>
            </a:extLst>
          </p:cNvPr>
          <p:cNvCxnSpPr>
            <a:cxnSpLocks/>
          </p:cNvCxnSpPr>
          <p:nvPr/>
        </p:nvCxnSpPr>
        <p:spPr>
          <a:xfrm flipH="1" flipV="1">
            <a:off x="3007362" y="3413760"/>
            <a:ext cx="1950718" cy="1280160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CFC04D63-34C7-4307-AC69-3D473420F130}"/>
              </a:ext>
            </a:extLst>
          </p:cNvPr>
          <p:cNvSpPr txBox="1">
            <a:spLocks/>
          </p:cNvSpPr>
          <p:nvPr/>
        </p:nvSpPr>
        <p:spPr>
          <a:xfrm>
            <a:off x="8432801" y="5516880"/>
            <a:ext cx="2001520" cy="301752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Mathcad UniMath Prime" panose="02000503020000020003" pitchFamily="50" charset="0"/>
              </a:rPr>
              <a:t>* CREO Von Mises</a:t>
            </a:r>
            <a:endParaRPr kumimoji="0" lang="en-US" sz="1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8EFCD7-A51A-4C20-A786-8755CBA91F4D}"/>
              </a:ext>
            </a:extLst>
          </p:cNvPr>
          <p:cNvGrpSpPr/>
          <p:nvPr/>
        </p:nvGrpSpPr>
        <p:grpSpPr>
          <a:xfrm>
            <a:off x="5041931" y="-4542309"/>
            <a:ext cx="6865589" cy="3595582"/>
            <a:chOff x="5041931" y="1736571"/>
            <a:chExt cx="6865589" cy="3595582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87235772-F89D-446F-9BA1-E29982778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555" t="26515" r="12007" b="24457"/>
            <a:stretch/>
          </p:blipFill>
          <p:spPr>
            <a:xfrm>
              <a:off x="5041931" y="1736571"/>
              <a:ext cx="4023360" cy="12310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C7E57EA1-D4BA-458C-BD6B-F4471A2C4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034" t="31117" r="19754" b="22653"/>
            <a:stretch/>
          </p:blipFill>
          <p:spPr>
            <a:xfrm>
              <a:off x="5041931" y="4035737"/>
              <a:ext cx="4023360" cy="12964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sp>
          <p:nvSpPr>
            <p:cNvPr id="15" name="Content Placeholder 6">
              <a:extLst>
                <a:ext uri="{FF2B5EF4-FFF2-40B4-BE49-F238E27FC236}">
                  <a16:creationId xmlns:a16="http://schemas.microsoft.com/office/drawing/2014/main" id="{BB663A11-9A8A-4BE7-A3AA-7C4A95B8DA37}"/>
                </a:ext>
              </a:extLst>
            </p:cNvPr>
            <p:cNvSpPr txBox="1">
              <a:spLocks/>
            </p:cNvSpPr>
            <p:nvPr/>
          </p:nvSpPr>
          <p:spPr>
            <a:xfrm>
              <a:off x="9300349" y="1818803"/>
              <a:ext cx="2607171" cy="10665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Max</a:t>
              </a:r>
              <a:r>
                <a:rPr kumimoji="0" lang="en-US" sz="2400" i="0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*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 </a:t>
              </a:r>
              <a:r>
                <a:rPr kumimoji="0" lang="en-US" sz="2400" i="0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≈ 315 psi</a:t>
              </a:r>
            </a:p>
            <a:p>
              <a:pPr marL="0" indent="0" algn="ctr">
                <a:buNone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lang="en-US" sz="2400" baseline="-250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y </a:t>
              </a:r>
              <a:r>
                <a:rPr lang="en-US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≈ 40,000 psi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 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8" name="Content Placeholder 6">
              <a:extLst>
                <a:ext uri="{FF2B5EF4-FFF2-40B4-BE49-F238E27FC236}">
                  <a16:creationId xmlns:a16="http://schemas.microsoft.com/office/drawing/2014/main" id="{CFC3B478-7BB4-4259-9C1F-BFA649328F4B}"/>
                </a:ext>
              </a:extLst>
            </p:cNvPr>
            <p:cNvSpPr txBox="1">
              <a:spLocks/>
            </p:cNvSpPr>
            <p:nvPr/>
          </p:nvSpPr>
          <p:spPr>
            <a:xfrm>
              <a:off x="9300349" y="4150661"/>
              <a:ext cx="2607171" cy="10665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Max </a:t>
              </a:r>
              <a:r>
                <a:rPr kumimoji="0" lang="en-US" sz="2400" i="0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*≈ 915 psi</a:t>
              </a:r>
            </a:p>
            <a:p>
              <a:pPr marL="0" indent="0" algn="ctr">
                <a:buNone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lang="en-US" sz="2400" baseline="-250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y </a:t>
              </a:r>
              <a:r>
                <a:rPr lang="en-US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≈ 40,000 psi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 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CCCCA0-6B30-4489-8CEF-70C61D05DD19}"/>
              </a:ext>
            </a:extLst>
          </p:cNvPr>
          <p:cNvGrpSpPr/>
          <p:nvPr/>
        </p:nvGrpSpPr>
        <p:grpSpPr>
          <a:xfrm>
            <a:off x="5001789" y="1247233"/>
            <a:ext cx="7037808" cy="4286606"/>
            <a:chOff x="4940833" y="1353913"/>
            <a:chExt cx="7037808" cy="42866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3EA9311-9889-47E3-9431-F529C3B93DB7}"/>
                </a:ext>
              </a:extLst>
            </p:cNvPr>
            <p:cNvGrpSpPr/>
            <p:nvPr/>
          </p:nvGrpSpPr>
          <p:grpSpPr>
            <a:xfrm>
              <a:off x="4940833" y="1353913"/>
              <a:ext cx="7037808" cy="2208521"/>
              <a:chOff x="4940833" y="1353913"/>
              <a:chExt cx="7037808" cy="220852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89B1EF3-376C-484A-801F-D0AC4BDD07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7642" t="18897" r="28565" b="14077"/>
              <a:stretch/>
            </p:blipFill>
            <p:spPr>
              <a:xfrm>
                <a:off x="4940833" y="1353913"/>
                <a:ext cx="4011928" cy="220852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  <p:sp>
            <p:nvSpPr>
              <p:cNvPr id="25" name="Content Placeholder 6">
                <a:extLst>
                  <a:ext uri="{FF2B5EF4-FFF2-40B4-BE49-F238E27FC236}">
                    <a16:creationId xmlns:a16="http://schemas.microsoft.com/office/drawing/2014/main" id="{3F5D3904-6343-4623-9C13-DD6C69896C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54161" y="2000973"/>
                <a:ext cx="2824480" cy="9144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l-GR" sz="20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τ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Max 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≈ 157 psi</a:t>
                </a:r>
              </a:p>
              <a:p>
                <a:pPr marL="0" indent="0" algn="ctr">
                  <a:buNone/>
                  <a:defRPr/>
                </a:pP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τ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Fail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≈ </a:t>
                </a: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τ</a:t>
                </a:r>
                <a:r>
                  <a:rPr lang="en-US" sz="2000" baseline="-25000" dirty="0" err="1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Tresca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≈ 20,000 psi</a:t>
                </a:r>
                <a:endParaRPr kumimoji="0" lang="en-US" sz="20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F0689EF-C800-4242-BF0A-0DC36087A8D2}"/>
                </a:ext>
              </a:extLst>
            </p:cNvPr>
            <p:cNvGrpSpPr/>
            <p:nvPr/>
          </p:nvGrpSpPr>
          <p:grpSpPr>
            <a:xfrm>
              <a:off x="4940833" y="3860835"/>
              <a:ext cx="6905728" cy="1779684"/>
              <a:chOff x="4940833" y="3860835"/>
              <a:chExt cx="6905728" cy="177968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609C43C-9FBD-4114-A505-7351E2D542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8491" t="5393" r="23467" b="21549"/>
              <a:stretch/>
            </p:blipFill>
            <p:spPr>
              <a:xfrm>
                <a:off x="4940833" y="3860835"/>
                <a:ext cx="3416421" cy="177968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  <p:sp>
            <p:nvSpPr>
              <p:cNvPr id="23" name="Content Placeholder 6">
                <a:extLst>
                  <a:ext uri="{FF2B5EF4-FFF2-40B4-BE49-F238E27FC236}">
                    <a16:creationId xmlns:a16="http://schemas.microsoft.com/office/drawing/2014/main" id="{34F82CC7-E099-4C9C-96FE-95F2D13CDD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6481" y="4293477"/>
                <a:ext cx="3180080" cy="9144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l-GR" sz="20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σ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Max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*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≈ 300 psi</a:t>
                </a:r>
              </a:p>
              <a:p>
                <a:pPr marL="0" indent="0" algn="ctr">
                  <a:buNone/>
                  <a:defRPr/>
                </a:pP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σ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y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≈ 47,000 psi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 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 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 </a:t>
                </a:r>
                <a:endParaRPr kumimoji="0" lang="en-US" sz="20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7795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234924" y="1226916"/>
            <a:ext cx="4096949" cy="411480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39377E4-D330-46B4-A294-B8C4BBC0AA17}"/>
              </a:ext>
            </a:extLst>
          </p:cNvPr>
          <p:cNvGrpSpPr/>
          <p:nvPr/>
        </p:nvGrpSpPr>
        <p:grpSpPr>
          <a:xfrm>
            <a:off x="4661263" y="-2255162"/>
            <a:ext cx="2688038" cy="1300480"/>
            <a:chOff x="1086402" y="1056640"/>
            <a:chExt cx="3048718" cy="1473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EE7518-4B16-4D0B-906B-8E51E6950759}"/>
                </a:ext>
              </a:extLst>
            </p:cNvPr>
            <p:cNvGrpSpPr/>
            <p:nvPr/>
          </p:nvGrpSpPr>
          <p:grpSpPr>
            <a:xfrm>
              <a:off x="1086402" y="1056640"/>
              <a:ext cx="3048718" cy="457200"/>
              <a:chOff x="1086402" y="1056640"/>
              <a:chExt cx="3048718" cy="457200"/>
            </a:xfrm>
          </p:grpSpPr>
          <p:sp>
            <p:nvSpPr>
              <p:cNvPr id="103" name="Content Placeholder 6">
                <a:extLst>
                  <a:ext uri="{FF2B5EF4-FFF2-40B4-BE49-F238E27FC236}">
                    <a16:creationId xmlns:a16="http://schemas.microsoft.com/office/drawing/2014/main" id="{BB836B11-1B28-41B3-8796-8A2795A4AD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056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Build Plate and Part</a:t>
                </a:r>
              </a:p>
            </p:txBody>
          </p:sp>
          <p:sp>
            <p:nvSpPr>
              <p:cNvPr id="106" name="Content Placeholder 6">
                <a:extLst>
                  <a:ext uri="{FF2B5EF4-FFF2-40B4-BE49-F238E27FC236}">
                    <a16:creationId xmlns:a16="http://schemas.microsoft.com/office/drawing/2014/main" id="{8D7EF668-25C0-4ED8-9BEE-269D535FA6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056640"/>
                <a:ext cx="457200" cy="457200"/>
              </a:xfrm>
              <a:prstGeom prst="roundRect">
                <a:avLst/>
              </a:prstGeom>
              <a:solidFill>
                <a:srgbClr val="A9D18E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279536-73F9-428E-92E6-C5F71CC712AC}"/>
                </a:ext>
              </a:extLst>
            </p:cNvPr>
            <p:cNvGrpSpPr/>
            <p:nvPr/>
          </p:nvGrpSpPr>
          <p:grpSpPr>
            <a:xfrm>
              <a:off x="1086402" y="1564640"/>
              <a:ext cx="3048718" cy="457200"/>
              <a:chOff x="1086402" y="1564640"/>
              <a:chExt cx="3048718" cy="457200"/>
            </a:xfrm>
          </p:grpSpPr>
          <p:sp>
            <p:nvSpPr>
              <p:cNvPr id="104" name="Content Placeholder 6">
                <a:extLst>
                  <a:ext uri="{FF2B5EF4-FFF2-40B4-BE49-F238E27FC236}">
                    <a16:creationId xmlns:a16="http://schemas.microsoft.com/office/drawing/2014/main" id="{AE7FD44E-2EA9-430C-BE5F-2F48010B1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564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Fasteners</a:t>
                </a:r>
              </a:p>
            </p:txBody>
          </p:sp>
          <p:sp>
            <p:nvSpPr>
              <p:cNvPr id="107" name="Content Placeholder 6">
                <a:extLst>
                  <a:ext uri="{FF2B5EF4-FFF2-40B4-BE49-F238E27FC236}">
                    <a16:creationId xmlns:a16="http://schemas.microsoft.com/office/drawing/2014/main" id="{9789D52F-E507-4887-B65B-A10FBA54E4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564640"/>
                <a:ext cx="457200" cy="457200"/>
              </a:xfrm>
              <a:prstGeom prst="roundRect">
                <a:avLst/>
              </a:prstGeom>
              <a:solidFill>
                <a:srgbClr val="FFD966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AD49FD9-28B3-4145-9126-B61C414F9B8D}"/>
                </a:ext>
              </a:extLst>
            </p:cNvPr>
            <p:cNvGrpSpPr/>
            <p:nvPr/>
          </p:nvGrpSpPr>
          <p:grpSpPr>
            <a:xfrm>
              <a:off x="1086402" y="2072640"/>
              <a:ext cx="3048718" cy="457200"/>
              <a:chOff x="1086402" y="2072640"/>
              <a:chExt cx="3048718" cy="457200"/>
            </a:xfrm>
          </p:grpSpPr>
          <p:sp>
            <p:nvSpPr>
              <p:cNvPr id="105" name="Content Placeholder 6">
                <a:extLst>
                  <a:ext uri="{FF2B5EF4-FFF2-40B4-BE49-F238E27FC236}">
                    <a16:creationId xmlns:a16="http://schemas.microsoft.com/office/drawing/2014/main" id="{33B2F0EE-5C97-48CF-BD92-0F23A2D0CE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2072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Vibrator </a:t>
                </a:r>
              </a:p>
            </p:txBody>
          </p:sp>
          <p:sp>
            <p:nvSpPr>
              <p:cNvPr id="108" name="Content Placeholder 6">
                <a:extLst>
                  <a:ext uri="{FF2B5EF4-FFF2-40B4-BE49-F238E27FC236}">
                    <a16:creationId xmlns:a16="http://schemas.microsoft.com/office/drawing/2014/main" id="{378A3587-74B3-4891-A44F-06E4F6F18E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2072640"/>
                <a:ext cx="457200" cy="457200"/>
              </a:xfrm>
              <a:prstGeom prst="roundRect">
                <a:avLst/>
              </a:prstGeom>
              <a:solidFill>
                <a:srgbClr val="DD2B2B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</a:t>
            </a: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7678692" y="1226916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23" name="Content Placeholder 6">
            <a:extLst>
              <a:ext uri="{FF2B5EF4-FFF2-40B4-BE49-F238E27FC236}">
                <a16:creationId xmlns:a16="http://schemas.microsoft.com/office/drawing/2014/main" id="{6389332D-024F-45F6-A32D-6C6FF74BB291}"/>
              </a:ext>
            </a:extLst>
          </p:cNvPr>
          <p:cNvSpPr txBox="1">
            <a:spLocks/>
          </p:cNvSpPr>
          <p:nvPr/>
        </p:nvSpPr>
        <p:spPr>
          <a:xfrm>
            <a:off x="4701697" y="3000614"/>
            <a:ext cx="2607171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What </a:t>
            </a:r>
            <a:r>
              <a:rPr lang="en-US" sz="2400" dirty="0">
                <a:solidFill>
                  <a:sysClr val="windowText" lastClr="000000"/>
                </a:solidFill>
              </a:rPr>
              <a:t>About Safety?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11" name="Content Placeholder 3">
            <a:extLst>
              <a:ext uri="{FF2B5EF4-FFF2-40B4-BE49-F238E27FC236}">
                <a16:creationId xmlns:a16="http://schemas.microsoft.com/office/drawing/2014/main" id="{5A8CC772-B326-4392-8C22-22F093C2483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</p:spTree>
    <p:extLst>
      <p:ext uri="{BB962C8B-B14F-4D97-AF65-F5344CB8AC3E}">
        <p14:creationId xmlns:p14="http://schemas.microsoft.com/office/powerpoint/2010/main" val="3615448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5" name="Content Placeholder 6">
            <a:extLst>
              <a:ext uri="{FF2B5EF4-FFF2-40B4-BE49-F238E27FC236}">
                <a16:creationId xmlns:a16="http://schemas.microsoft.com/office/drawing/2014/main" id="{33B2F0EE-5C97-48CF-BD92-0F23A2D0CE70}"/>
              </a:ext>
            </a:extLst>
          </p:cNvPr>
          <p:cNvSpPr txBox="1">
            <a:spLocks/>
          </p:cNvSpPr>
          <p:nvPr/>
        </p:nvSpPr>
        <p:spPr>
          <a:xfrm>
            <a:off x="4987385" y="609890"/>
            <a:ext cx="2043060" cy="84852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Barrier Needed to Control Powder </a:t>
            </a:r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</a:t>
            </a:r>
          </a:p>
        </p:txBody>
      </p:sp>
      <p:sp>
        <p:nvSpPr>
          <p:cNvPr id="123" name="Content Placeholder 6">
            <a:extLst>
              <a:ext uri="{FF2B5EF4-FFF2-40B4-BE49-F238E27FC236}">
                <a16:creationId xmlns:a16="http://schemas.microsoft.com/office/drawing/2014/main" id="{6389332D-024F-45F6-A32D-6C6FF74BB291}"/>
              </a:ext>
            </a:extLst>
          </p:cNvPr>
          <p:cNvSpPr txBox="1">
            <a:spLocks/>
          </p:cNvSpPr>
          <p:nvPr/>
        </p:nvSpPr>
        <p:spPr>
          <a:xfrm>
            <a:off x="4705329" y="2986677"/>
            <a:ext cx="2607171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What </a:t>
            </a:r>
            <a:r>
              <a:rPr lang="en-US" sz="2400" dirty="0">
                <a:solidFill>
                  <a:sysClr val="windowText" lastClr="000000"/>
                </a:solidFill>
              </a:rPr>
              <a:t>About Safety?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259298" y="1192762"/>
            <a:ext cx="4096949" cy="411480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A1DC7C5D-44A4-4105-BB28-3CC927C9CD01}"/>
              </a:ext>
            </a:extLst>
          </p:cNvPr>
          <p:cNvSpPr/>
          <p:nvPr/>
        </p:nvSpPr>
        <p:spPr>
          <a:xfrm>
            <a:off x="149290" y="1110343"/>
            <a:ext cx="4329404" cy="4320073"/>
          </a:xfrm>
          <a:prstGeom prst="roundRect">
            <a:avLst>
              <a:gd name="adj" fmla="val 5145"/>
            </a:avLst>
          </a:prstGeom>
          <a:noFill/>
          <a:ln w="76200" cap="flat" cmpd="sng" algn="ctr">
            <a:solidFill>
              <a:srgbClr val="FF000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7671355" y="1212979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455FD44-9BAC-42A4-AF50-8C88B0EFFD05}"/>
              </a:ext>
            </a:extLst>
          </p:cNvPr>
          <p:cNvSpPr/>
          <p:nvPr/>
        </p:nvSpPr>
        <p:spPr>
          <a:xfrm>
            <a:off x="7539135" y="1116564"/>
            <a:ext cx="4522238" cy="4307631"/>
          </a:xfrm>
          <a:prstGeom prst="roundRect">
            <a:avLst>
              <a:gd name="adj" fmla="val 5145"/>
            </a:avLst>
          </a:prstGeom>
          <a:noFill/>
          <a:ln w="76200" cap="flat" cmpd="sng" algn="ctr">
            <a:solidFill>
              <a:srgbClr val="FF000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Content Placeholder 6">
            <a:extLst>
              <a:ext uri="{FF2B5EF4-FFF2-40B4-BE49-F238E27FC236}">
                <a16:creationId xmlns:a16="http://schemas.microsoft.com/office/drawing/2014/main" id="{562A27AC-96EB-41A9-83A0-4E7066A94955}"/>
              </a:ext>
            </a:extLst>
          </p:cNvPr>
          <p:cNvSpPr txBox="1">
            <a:spLocks/>
          </p:cNvSpPr>
          <p:nvPr/>
        </p:nvSpPr>
        <p:spPr>
          <a:xfrm>
            <a:off x="12396486" y="2025570"/>
            <a:ext cx="3291840" cy="269690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BADBOY Blaster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Clamshell Design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Fits </a:t>
            </a:r>
            <a:r>
              <a:rPr lang="en-US" sz="2400" dirty="0">
                <a:solidFill>
                  <a:sysClr val="windowText" lastClr="000000"/>
                </a:solidFill>
              </a:rPr>
              <a:t>D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esign Well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Industrial Quality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id="{E333C46D-7714-4D72-B30F-FE27E045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127" y="567154"/>
            <a:ext cx="3273550" cy="493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15" name="Picture 4">
            <a:extLst>
              <a:ext uri="{FF2B5EF4-FFF2-40B4-BE49-F238E27FC236}">
                <a16:creationId xmlns:a16="http://schemas.microsoft.com/office/drawing/2014/main" id="{B552EED8-70A6-4843-9DE1-3FF16276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302" y="578729"/>
            <a:ext cx="3455290" cy="493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06" name="Content Placeholder 3">
            <a:extLst>
              <a:ext uri="{FF2B5EF4-FFF2-40B4-BE49-F238E27FC236}">
                <a16:creationId xmlns:a16="http://schemas.microsoft.com/office/drawing/2014/main" id="{8E42F3A7-D3AD-44C4-9C5F-29ADE6DE67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</p:spTree>
    <p:extLst>
      <p:ext uri="{BB962C8B-B14F-4D97-AF65-F5344CB8AC3E}">
        <p14:creationId xmlns:p14="http://schemas.microsoft.com/office/powerpoint/2010/main" val="4126607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5" name="Content Placeholder 6">
            <a:extLst>
              <a:ext uri="{FF2B5EF4-FFF2-40B4-BE49-F238E27FC236}">
                <a16:creationId xmlns:a16="http://schemas.microsoft.com/office/drawing/2014/main" id="{33B2F0EE-5C97-48CF-BD92-0F23A2D0CE70}"/>
              </a:ext>
            </a:extLst>
          </p:cNvPr>
          <p:cNvSpPr txBox="1">
            <a:spLocks/>
          </p:cNvSpPr>
          <p:nvPr/>
        </p:nvSpPr>
        <p:spPr>
          <a:xfrm>
            <a:off x="-7744767" y="424695"/>
            <a:ext cx="2043060" cy="84852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Barrier Needed to Control Powder </a:t>
            </a:r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Chosen Barrier</a:t>
            </a:r>
          </a:p>
        </p:txBody>
      </p:sp>
      <p:sp>
        <p:nvSpPr>
          <p:cNvPr id="123" name="Content Placeholder 6">
            <a:extLst>
              <a:ext uri="{FF2B5EF4-FFF2-40B4-BE49-F238E27FC236}">
                <a16:creationId xmlns:a16="http://schemas.microsoft.com/office/drawing/2014/main" id="{6389332D-024F-45F6-A32D-6C6FF74BB291}"/>
              </a:ext>
            </a:extLst>
          </p:cNvPr>
          <p:cNvSpPr txBox="1">
            <a:spLocks/>
          </p:cNvSpPr>
          <p:nvPr/>
        </p:nvSpPr>
        <p:spPr>
          <a:xfrm>
            <a:off x="-8026823" y="2801482"/>
            <a:ext cx="2607171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What </a:t>
            </a:r>
            <a:r>
              <a:rPr lang="en-US" sz="2400" dirty="0">
                <a:solidFill>
                  <a:sysClr val="windowText" lastClr="000000"/>
                </a:solidFill>
              </a:rPr>
              <a:t>About Safety?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-12472854" y="1007567"/>
            <a:ext cx="4096949" cy="411480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A1DC7C5D-44A4-4105-BB28-3CC927C9CD01}"/>
              </a:ext>
            </a:extLst>
          </p:cNvPr>
          <p:cNvSpPr/>
          <p:nvPr/>
        </p:nvSpPr>
        <p:spPr>
          <a:xfrm>
            <a:off x="-12582862" y="925148"/>
            <a:ext cx="4329404" cy="4320073"/>
          </a:xfrm>
          <a:prstGeom prst="roundRect">
            <a:avLst>
              <a:gd name="adj" fmla="val 5145"/>
            </a:avLst>
          </a:prstGeom>
          <a:noFill/>
          <a:ln w="76200" cap="flat" cmpd="sng" algn="ctr">
            <a:solidFill>
              <a:srgbClr val="FF000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-5060797" y="1027784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455FD44-9BAC-42A4-AF50-8C88B0EFFD05}"/>
              </a:ext>
            </a:extLst>
          </p:cNvPr>
          <p:cNvSpPr/>
          <p:nvPr/>
        </p:nvSpPr>
        <p:spPr>
          <a:xfrm>
            <a:off x="-5193017" y="931369"/>
            <a:ext cx="4522238" cy="4307631"/>
          </a:xfrm>
          <a:prstGeom prst="roundRect">
            <a:avLst>
              <a:gd name="adj" fmla="val 5145"/>
            </a:avLst>
          </a:prstGeom>
          <a:noFill/>
          <a:ln w="76200" cap="flat" cmpd="sng" algn="ctr">
            <a:solidFill>
              <a:srgbClr val="FF000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Content Placeholder 6">
            <a:extLst>
              <a:ext uri="{FF2B5EF4-FFF2-40B4-BE49-F238E27FC236}">
                <a16:creationId xmlns:a16="http://schemas.microsoft.com/office/drawing/2014/main" id="{562A27AC-96EB-41A9-83A0-4E7066A94955}"/>
              </a:ext>
            </a:extLst>
          </p:cNvPr>
          <p:cNvSpPr txBox="1">
            <a:spLocks/>
          </p:cNvSpPr>
          <p:nvPr/>
        </p:nvSpPr>
        <p:spPr>
          <a:xfrm>
            <a:off x="800434" y="1871834"/>
            <a:ext cx="3291840" cy="269690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BADBOY Blaster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Clamshell Design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Fits </a:t>
            </a:r>
            <a:r>
              <a:rPr lang="en-US" sz="2400" dirty="0">
                <a:solidFill>
                  <a:sysClr val="windowText" lastClr="000000"/>
                </a:solidFill>
              </a:rPr>
              <a:t>D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esign Well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Industrial Quality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id="{E333C46D-7714-4D72-B30F-FE27E045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074" y="378694"/>
            <a:ext cx="3273550" cy="493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15" name="Picture 4">
            <a:extLst>
              <a:ext uri="{FF2B5EF4-FFF2-40B4-BE49-F238E27FC236}">
                <a16:creationId xmlns:a16="http://schemas.microsoft.com/office/drawing/2014/main" id="{B552EED8-70A6-4843-9DE1-3FF16276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249" y="390269"/>
            <a:ext cx="3455290" cy="493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06" name="Content Placeholder 3">
            <a:extLst>
              <a:ext uri="{FF2B5EF4-FFF2-40B4-BE49-F238E27FC236}">
                <a16:creationId xmlns:a16="http://schemas.microsoft.com/office/drawing/2014/main" id="{4B770DD0-52C5-42A1-A904-30D6EB1D18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1DACAB-72E9-47EC-B01F-286E3A038B3A}"/>
              </a:ext>
            </a:extLst>
          </p:cNvPr>
          <p:cNvGrpSpPr/>
          <p:nvPr/>
        </p:nvGrpSpPr>
        <p:grpSpPr>
          <a:xfrm>
            <a:off x="12616116" y="422857"/>
            <a:ext cx="4377834" cy="4937760"/>
            <a:chOff x="12616116" y="422857"/>
            <a:chExt cx="4377834" cy="4937760"/>
          </a:xfrm>
        </p:grpSpPr>
        <p:pic>
          <p:nvPicPr>
            <p:cNvPr id="103" name="Picture 2">
              <a:extLst>
                <a:ext uri="{FF2B5EF4-FFF2-40B4-BE49-F238E27FC236}">
                  <a16:creationId xmlns:a16="http://schemas.microsoft.com/office/drawing/2014/main" id="{769FC8B9-EFEF-4F69-884E-0454AC87E1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3"/>
            <a:stretch/>
          </p:blipFill>
          <p:spPr bwMode="auto">
            <a:xfrm>
              <a:off x="12616116" y="422857"/>
              <a:ext cx="4377834" cy="49377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sp>
          <p:nvSpPr>
            <p:cNvPr id="104" name="Content Placeholder 6">
              <a:extLst>
                <a:ext uri="{FF2B5EF4-FFF2-40B4-BE49-F238E27FC236}">
                  <a16:creationId xmlns:a16="http://schemas.microsoft.com/office/drawing/2014/main" id="{14793B9D-EF75-4057-846A-8E4EC22C68DC}"/>
                </a:ext>
              </a:extLst>
            </p:cNvPr>
            <p:cNvSpPr txBox="1">
              <a:spLocks/>
            </p:cNvSpPr>
            <p:nvPr/>
          </p:nvSpPr>
          <p:spPr>
            <a:xfrm>
              <a:off x="13261611" y="4490977"/>
              <a:ext cx="3086844" cy="8347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AFRL is Familiar with BADBOY’s Quality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629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Chosen Barrier</a:t>
            </a:r>
          </a:p>
        </p:txBody>
      </p:sp>
      <p:sp>
        <p:nvSpPr>
          <p:cNvPr id="112" name="Content Placeholder 6">
            <a:extLst>
              <a:ext uri="{FF2B5EF4-FFF2-40B4-BE49-F238E27FC236}">
                <a16:creationId xmlns:a16="http://schemas.microsoft.com/office/drawing/2014/main" id="{562A27AC-96EB-41A9-83A0-4E7066A94955}"/>
              </a:ext>
            </a:extLst>
          </p:cNvPr>
          <p:cNvSpPr txBox="1">
            <a:spLocks/>
          </p:cNvSpPr>
          <p:nvPr/>
        </p:nvSpPr>
        <p:spPr>
          <a:xfrm>
            <a:off x="-3560550" y="1871834"/>
            <a:ext cx="3291840" cy="269690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BADBOY Blaster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Clamshell Design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Fits </a:t>
            </a:r>
            <a:r>
              <a:rPr lang="en-US" sz="2400" dirty="0">
                <a:solidFill>
                  <a:sysClr val="windowText" lastClr="000000"/>
                </a:solidFill>
              </a:rPr>
              <a:t>D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esign Well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Industrial Quality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id="{E333C46D-7714-4D72-B30F-FE27E045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27" y="1215340"/>
            <a:ext cx="2903050" cy="4378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15" name="Picture 4">
            <a:extLst>
              <a:ext uri="{FF2B5EF4-FFF2-40B4-BE49-F238E27FC236}">
                <a16:creationId xmlns:a16="http://schemas.microsoft.com/office/drawing/2014/main" id="{B552EED8-70A6-4843-9DE1-3FF16276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542" y="1226915"/>
            <a:ext cx="3064221" cy="4378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06" name="Content Placeholder 3">
            <a:extLst>
              <a:ext uri="{FF2B5EF4-FFF2-40B4-BE49-F238E27FC236}">
                <a16:creationId xmlns:a16="http://schemas.microsoft.com/office/drawing/2014/main" id="{4B770DD0-52C5-42A1-A904-30D6EB1D18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7E73A54-B32D-47DD-BEDD-276B1BED6990}"/>
              </a:ext>
            </a:extLst>
          </p:cNvPr>
          <p:cNvGrpSpPr/>
          <p:nvPr/>
        </p:nvGrpSpPr>
        <p:grpSpPr>
          <a:xfrm>
            <a:off x="7152865" y="341834"/>
            <a:ext cx="4377834" cy="4937760"/>
            <a:chOff x="12616116" y="422857"/>
            <a:chExt cx="4377834" cy="4937760"/>
          </a:xfrm>
        </p:grpSpPr>
        <p:pic>
          <p:nvPicPr>
            <p:cNvPr id="108" name="Picture 2">
              <a:extLst>
                <a:ext uri="{FF2B5EF4-FFF2-40B4-BE49-F238E27FC236}">
                  <a16:creationId xmlns:a16="http://schemas.microsoft.com/office/drawing/2014/main" id="{96AA3CB0-8989-46A5-941A-28FE6A9E0C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3"/>
            <a:stretch/>
          </p:blipFill>
          <p:spPr bwMode="auto">
            <a:xfrm>
              <a:off x="12616116" y="422857"/>
              <a:ext cx="4377834" cy="49377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sp>
          <p:nvSpPr>
            <p:cNvPr id="109" name="Content Placeholder 6">
              <a:extLst>
                <a:ext uri="{FF2B5EF4-FFF2-40B4-BE49-F238E27FC236}">
                  <a16:creationId xmlns:a16="http://schemas.microsoft.com/office/drawing/2014/main" id="{4BC48931-0780-4AC8-BE68-6158CDC250A5}"/>
                </a:ext>
              </a:extLst>
            </p:cNvPr>
            <p:cNvSpPr txBox="1">
              <a:spLocks/>
            </p:cNvSpPr>
            <p:nvPr/>
          </p:nvSpPr>
          <p:spPr>
            <a:xfrm>
              <a:off x="13261611" y="4490977"/>
              <a:ext cx="3086844" cy="8347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AFRL is Familiar with BADBOY’s Quality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536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713837" y="2449468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Lessons Learned</a:t>
            </a:r>
          </a:p>
        </p:txBody>
      </p:sp>
      <p:sp>
        <p:nvSpPr>
          <p:cNvPr id="106" name="Content Placeholder 3">
            <a:extLst>
              <a:ext uri="{FF2B5EF4-FFF2-40B4-BE49-F238E27FC236}">
                <a16:creationId xmlns:a16="http://schemas.microsoft.com/office/drawing/2014/main" id="{8E42F3A7-D3AD-44C4-9C5F-29ADE6DE67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</p:spTree>
    <p:extLst>
      <p:ext uri="{BB962C8B-B14F-4D97-AF65-F5344CB8AC3E}">
        <p14:creationId xmlns:p14="http://schemas.microsoft.com/office/powerpoint/2010/main" val="42904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65E65F0C-F012-401C-83B6-A45395D7B235}"/>
              </a:ext>
            </a:extLst>
          </p:cNvPr>
          <p:cNvSpPr txBox="1">
            <a:spLocks/>
          </p:cNvSpPr>
          <p:nvPr/>
        </p:nvSpPr>
        <p:spPr>
          <a:xfrm>
            <a:off x="228600" y="100682"/>
            <a:ext cx="11734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Sponsor – Air Force Research Labs (AFRL)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3FDDFC-E94D-442A-AACC-DB97B00006BF}"/>
              </a:ext>
            </a:extLst>
          </p:cNvPr>
          <p:cNvSpPr txBox="1"/>
          <p:nvPr/>
        </p:nvSpPr>
        <p:spPr>
          <a:xfrm>
            <a:off x="4962886" y="1519178"/>
            <a:ext cx="6669590" cy="350734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AFRL/RWMW – Ordnance Division, Damage Mechanisms Branch (Eglin Air Force Base)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A global leader in advancing weapons science and technology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Specific Contact - Dr. Philip Flater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Lead for the metal additive manufacturing lab at AFRL/RWMW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A1C303-79B0-4287-96A4-CCF390D4D48A}"/>
              </a:ext>
            </a:extLst>
          </p:cNvPr>
          <p:cNvGrpSpPr>
            <a:grpSpLocks noChangeAspect="1"/>
          </p:cNvGrpSpPr>
          <p:nvPr/>
        </p:nvGrpSpPr>
        <p:grpSpPr>
          <a:xfrm>
            <a:off x="504360" y="1287685"/>
            <a:ext cx="3859296" cy="4159386"/>
            <a:chOff x="1295400" y="2375880"/>
            <a:chExt cx="2819400" cy="3054774"/>
          </a:xfrm>
        </p:grpSpPr>
        <p:sp>
          <p:nvSpPr>
            <p:cNvPr id="41" name="Content Placeholder 5">
              <a:extLst>
                <a:ext uri="{FF2B5EF4-FFF2-40B4-BE49-F238E27FC236}">
                  <a16:creationId xmlns:a16="http://schemas.microsoft.com/office/drawing/2014/main" id="{5573ABEC-F456-41A4-BE95-437D7FFB11E0}"/>
                </a:ext>
              </a:extLst>
            </p:cNvPr>
            <p:cNvSpPr txBox="1">
              <a:spLocks/>
            </p:cNvSpPr>
            <p:nvPr/>
          </p:nvSpPr>
          <p:spPr>
            <a:xfrm>
              <a:off x="1295400" y="2375880"/>
              <a:ext cx="2819400" cy="3054774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2AA4B85-5C4B-449B-8EF7-F937AA539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1600" y="2620891"/>
              <a:ext cx="2677254" cy="2617760"/>
            </a:xfrm>
            <a:prstGeom prst="rect">
              <a:avLst/>
            </a:prstGeom>
          </p:spPr>
        </p:pic>
      </p:grp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3D7D5296-2B9A-4B62-8254-6C6D9696C6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</p:spTree>
    <p:extLst>
      <p:ext uri="{BB962C8B-B14F-4D97-AF65-F5344CB8AC3E}">
        <p14:creationId xmlns:p14="http://schemas.microsoft.com/office/powerpoint/2010/main" val="26432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Initial Design Lessons Learned</a:t>
            </a: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384730" y="1365379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06" name="Content Placeholder 3">
            <a:extLst>
              <a:ext uri="{FF2B5EF4-FFF2-40B4-BE49-F238E27FC236}">
                <a16:creationId xmlns:a16="http://schemas.microsoft.com/office/drawing/2014/main" id="{8E42F3A7-D3AD-44C4-9C5F-29ADE6DE67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  <p:sp>
        <p:nvSpPr>
          <p:cNvPr id="103" name="Content Placeholder 6">
            <a:extLst>
              <a:ext uri="{FF2B5EF4-FFF2-40B4-BE49-F238E27FC236}">
                <a16:creationId xmlns:a16="http://schemas.microsoft.com/office/drawing/2014/main" id="{57829F6F-9FA2-4AEA-BBA7-F5B8289A1ED8}"/>
              </a:ext>
            </a:extLst>
          </p:cNvPr>
          <p:cNvSpPr txBox="1">
            <a:spLocks/>
          </p:cNvSpPr>
          <p:nvPr/>
        </p:nvSpPr>
        <p:spPr>
          <a:xfrm>
            <a:off x="6967554" y="1841354"/>
            <a:ext cx="3291840" cy="269690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b="1" u="sng" dirty="0">
                <a:solidFill>
                  <a:sysClr val="windowText" lastClr="000000"/>
                </a:solidFill>
              </a:rPr>
              <a:t>Three Mistakes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Top Bar Fasteners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Vibrator Fasteners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Mounting Plate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31D53EB-F92C-4702-AEB1-FA99EBC90756}"/>
              </a:ext>
            </a:extLst>
          </p:cNvPr>
          <p:cNvGrpSpPr/>
          <p:nvPr/>
        </p:nvGrpSpPr>
        <p:grpSpPr>
          <a:xfrm>
            <a:off x="17098030" y="1427780"/>
            <a:ext cx="6969299" cy="3602611"/>
            <a:chOff x="4929476" y="1333996"/>
            <a:chExt cx="6969299" cy="3602611"/>
          </a:xfrm>
        </p:grpSpPr>
        <p:sp>
          <p:nvSpPr>
            <p:cNvPr id="108" name="Content Placeholder 6">
              <a:extLst>
                <a:ext uri="{FF2B5EF4-FFF2-40B4-BE49-F238E27FC236}">
                  <a16:creationId xmlns:a16="http://schemas.microsoft.com/office/drawing/2014/main" id="{32A75ABF-71EE-4E83-B841-544212FFAC00}"/>
                </a:ext>
              </a:extLst>
            </p:cNvPr>
            <p:cNvSpPr txBox="1">
              <a:spLocks/>
            </p:cNvSpPr>
            <p:nvPr/>
          </p:nvSpPr>
          <p:spPr>
            <a:xfrm>
              <a:off x="6833510" y="1333996"/>
              <a:ext cx="3271187" cy="795746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dirty="0">
                  <a:solidFill>
                    <a:sysClr val="windowText" lastClr="000000"/>
                  </a:solidFill>
                </a:rPr>
                <a:t>Top Bar Fasteners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AF53421-8DAA-4AF0-B898-40E402B64DCB}"/>
                </a:ext>
              </a:extLst>
            </p:cNvPr>
            <p:cNvGrpSpPr/>
            <p:nvPr/>
          </p:nvGrpSpPr>
          <p:grpSpPr>
            <a:xfrm>
              <a:off x="4929476" y="2609146"/>
              <a:ext cx="6969299" cy="2327461"/>
              <a:chOff x="4929476" y="2389221"/>
              <a:chExt cx="6969299" cy="2327461"/>
            </a:xfrm>
          </p:grpSpPr>
          <p:sp>
            <p:nvSpPr>
              <p:cNvPr id="110" name="Content Placeholder 6">
                <a:extLst>
                  <a:ext uri="{FF2B5EF4-FFF2-40B4-BE49-F238E27FC236}">
                    <a16:creationId xmlns:a16="http://schemas.microsoft.com/office/drawing/2014/main" id="{AECDEC4E-57A8-4676-918E-BB4FF451E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9476" y="2389221"/>
                <a:ext cx="1565851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Problem</a:t>
                </a:r>
              </a:p>
            </p:txBody>
          </p:sp>
          <p:sp>
            <p:nvSpPr>
              <p:cNvPr id="116" name="Content Placeholder 6">
                <a:extLst>
                  <a:ext uri="{FF2B5EF4-FFF2-40B4-BE49-F238E27FC236}">
                    <a16:creationId xmlns:a16="http://schemas.microsoft.com/office/drawing/2014/main" id="{75B8266B-C338-46A8-B5F5-0E300E468A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9476" y="3236102"/>
                <a:ext cx="1565851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Reason</a:t>
                </a:r>
              </a:p>
            </p:txBody>
          </p:sp>
          <p:sp>
            <p:nvSpPr>
              <p:cNvPr id="117" name="Content Placeholder 6">
                <a:extLst>
                  <a:ext uri="{FF2B5EF4-FFF2-40B4-BE49-F238E27FC236}">
                    <a16:creationId xmlns:a16="http://schemas.microsoft.com/office/drawing/2014/main" id="{9F0D9E67-2750-475B-A6ED-EEA4CA7A0C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9476" y="4082983"/>
                <a:ext cx="1565851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Solution</a:t>
                </a:r>
              </a:p>
            </p:txBody>
          </p:sp>
          <p:sp>
            <p:nvSpPr>
              <p:cNvPr id="118" name="Content Placeholder 6">
                <a:extLst>
                  <a:ext uri="{FF2B5EF4-FFF2-40B4-BE49-F238E27FC236}">
                    <a16:creationId xmlns:a16="http://schemas.microsoft.com/office/drawing/2014/main" id="{5F3C28E6-6D34-414C-B237-7BA7B24FE4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7055" y="2389221"/>
                <a:ext cx="5161720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Fasteners were to short</a:t>
                </a:r>
              </a:p>
            </p:txBody>
          </p:sp>
          <p:sp>
            <p:nvSpPr>
              <p:cNvPr id="119" name="Content Placeholder 6">
                <a:extLst>
                  <a:ext uri="{FF2B5EF4-FFF2-40B4-BE49-F238E27FC236}">
                    <a16:creationId xmlns:a16="http://schemas.microsoft.com/office/drawing/2014/main" id="{D82356B2-147F-4D61-8794-17937C9A47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7055" y="3236102"/>
                <a:ext cx="5161720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Supplier CAD was not accurate</a:t>
                </a:r>
              </a:p>
            </p:txBody>
          </p:sp>
          <p:sp>
            <p:nvSpPr>
              <p:cNvPr id="122" name="Content Placeholder 6">
                <a:extLst>
                  <a:ext uri="{FF2B5EF4-FFF2-40B4-BE49-F238E27FC236}">
                    <a16:creationId xmlns:a16="http://schemas.microsoft.com/office/drawing/2014/main" id="{9220C5EE-C8EF-4E9E-83BE-9A2E860047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7055" y="4082983"/>
                <a:ext cx="5161720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Ordered longer fasteners</a:t>
                </a: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FDDADD8-A75F-4D71-BC9A-6639423D3CE9}"/>
              </a:ext>
            </a:extLst>
          </p:cNvPr>
          <p:cNvGrpSpPr/>
          <p:nvPr/>
        </p:nvGrpSpPr>
        <p:grpSpPr>
          <a:xfrm>
            <a:off x="12406678" y="2172520"/>
            <a:ext cx="4451542" cy="2683764"/>
            <a:chOff x="238124" y="2078736"/>
            <a:chExt cx="4451542" cy="2683764"/>
          </a:xfrm>
        </p:grpSpPr>
        <p:pic>
          <p:nvPicPr>
            <p:cNvPr id="125" name="Picture 124" descr="A picture containing toy, skiing&#10;&#10;Description automatically generated">
              <a:extLst>
                <a:ext uri="{FF2B5EF4-FFF2-40B4-BE49-F238E27FC236}">
                  <a16:creationId xmlns:a16="http://schemas.microsoft.com/office/drawing/2014/main" id="{D01B4C54-F2AC-4B2C-88C4-BA8020524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3" t="10935" r="33919" b="61131"/>
            <a:stretch/>
          </p:blipFill>
          <p:spPr>
            <a:xfrm>
              <a:off x="238124" y="2857500"/>
              <a:ext cx="4451542" cy="1905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FB32E12-1F08-40CE-AE65-A6B6E4B39E93}"/>
                </a:ext>
              </a:extLst>
            </p:cNvPr>
            <p:cNvSpPr/>
            <p:nvPr/>
          </p:nvSpPr>
          <p:spPr>
            <a:xfrm>
              <a:off x="426720" y="3244020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95B6638E-4722-4DDF-A6F4-E1637873669E}"/>
                </a:ext>
              </a:extLst>
            </p:cNvPr>
            <p:cNvSpPr/>
            <p:nvPr/>
          </p:nvSpPr>
          <p:spPr>
            <a:xfrm>
              <a:off x="1550670" y="2943030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FA79621-2B2A-4B9D-94BB-656248CD27BB}"/>
                </a:ext>
              </a:extLst>
            </p:cNvPr>
            <p:cNvSpPr/>
            <p:nvPr/>
          </p:nvSpPr>
          <p:spPr>
            <a:xfrm>
              <a:off x="2846070" y="3438330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B76802F-9764-403C-B822-EAABD9BF2C84}"/>
                </a:ext>
              </a:extLst>
            </p:cNvPr>
            <p:cNvSpPr/>
            <p:nvPr/>
          </p:nvSpPr>
          <p:spPr>
            <a:xfrm>
              <a:off x="3981450" y="3156390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57BC4D7E-736C-4A33-ADAC-5AC052DF4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8536" y="2316480"/>
              <a:ext cx="259080" cy="82753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A6370DD4-FF65-4300-9051-E039C2B2FE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1528" y="2548128"/>
              <a:ext cx="259080" cy="82753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483233A6-2728-453C-9832-49F689FB25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5272" y="2078736"/>
              <a:ext cx="259080" cy="82753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49DB929C-D559-4E50-BBA1-ED0590AFE7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224" y="2371344"/>
              <a:ext cx="259080" cy="82753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33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Initial Design Lessons Learned</a:t>
            </a: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-10330172" y="1365379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06" name="Content Placeholder 3">
            <a:extLst>
              <a:ext uri="{FF2B5EF4-FFF2-40B4-BE49-F238E27FC236}">
                <a16:creationId xmlns:a16="http://schemas.microsoft.com/office/drawing/2014/main" id="{8E42F3A7-D3AD-44C4-9C5F-29ADE6DE67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  <p:sp>
        <p:nvSpPr>
          <p:cNvPr id="103" name="Content Placeholder 6">
            <a:extLst>
              <a:ext uri="{FF2B5EF4-FFF2-40B4-BE49-F238E27FC236}">
                <a16:creationId xmlns:a16="http://schemas.microsoft.com/office/drawing/2014/main" id="{57829F6F-9FA2-4AEA-BBA7-F5B8289A1ED8}"/>
              </a:ext>
            </a:extLst>
          </p:cNvPr>
          <p:cNvSpPr txBox="1">
            <a:spLocks/>
          </p:cNvSpPr>
          <p:nvPr/>
        </p:nvSpPr>
        <p:spPr>
          <a:xfrm>
            <a:off x="-3747348" y="1841354"/>
            <a:ext cx="3291840" cy="269690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b="1" u="sng" dirty="0">
                <a:solidFill>
                  <a:sysClr val="windowText" lastClr="000000"/>
                </a:solidFill>
              </a:rPr>
              <a:t>Three Mistakes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Top Bar Fasteners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Vibrator Fasteners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Mounting Plate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31D53EB-F92C-4702-AEB1-FA99EBC90756}"/>
              </a:ext>
            </a:extLst>
          </p:cNvPr>
          <p:cNvGrpSpPr/>
          <p:nvPr/>
        </p:nvGrpSpPr>
        <p:grpSpPr>
          <a:xfrm>
            <a:off x="4955255" y="1468420"/>
            <a:ext cx="6969299" cy="3602611"/>
            <a:chOff x="4929476" y="1333996"/>
            <a:chExt cx="6969299" cy="3602611"/>
          </a:xfrm>
        </p:grpSpPr>
        <p:sp>
          <p:nvSpPr>
            <p:cNvPr id="108" name="Content Placeholder 6">
              <a:extLst>
                <a:ext uri="{FF2B5EF4-FFF2-40B4-BE49-F238E27FC236}">
                  <a16:creationId xmlns:a16="http://schemas.microsoft.com/office/drawing/2014/main" id="{32A75ABF-71EE-4E83-B841-544212FFAC00}"/>
                </a:ext>
              </a:extLst>
            </p:cNvPr>
            <p:cNvSpPr txBox="1">
              <a:spLocks/>
            </p:cNvSpPr>
            <p:nvPr/>
          </p:nvSpPr>
          <p:spPr>
            <a:xfrm>
              <a:off x="6833510" y="1333996"/>
              <a:ext cx="3271187" cy="795746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dirty="0">
                  <a:solidFill>
                    <a:sysClr val="windowText" lastClr="000000"/>
                  </a:solidFill>
                </a:rPr>
                <a:t>Top Bar Fasteners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AF53421-8DAA-4AF0-B898-40E402B64DCB}"/>
                </a:ext>
              </a:extLst>
            </p:cNvPr>
            <p:cNvGrpSpPr/>
            <p:nvPr/>
          </p:nvGrpSpPr>
          <p:grpSpPr>
            <a:xfrm>
              <a:off x="4929476" y="2609146"/>
              <a:ext cx="6969299" cy="2327461"/>
              <a:chOff x="4929476" y="2389221"/>
              <a:chExt cx="6969299" cy="2327461"/>
            </a:xfrm>
          </p:grpSpPr>
          <p:sp>
            <p:nvSpPr>
              <p:cNvPr id="110" name="Content Placeholder 6">
                <a:extLst>
                  <a:ext uri="{FF2B5EF4-FFF2-40B4-BE49-F238E27FC236}">
                    <a16:creationId xmlns:a16="http://schemas.microsoft.com/office/drawing/2014/main" id="{AECDEC4E-57A8-4676-918E-BB4FF451E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9476" y="2389221"/>
                <a:ext cx="1565851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Problem</a:t>
                </a:r>
              </a:p>
            </p:txBody>
          </p:sp>
          <p:sp>
            <p:nvSpPr>
              <p:cNvPr id="116" name="Content Placeholder 6">
                <a:extLst>
                  <a:ext uri="{FF2B5EF4-FFF2-40B4-BE49-F238E27FC236}">
                    <a16:creationId xmlns:a16="http://schemas.microsoft.com/office/drawing/2014/main" id="{75B8266B-C338-46A8-B5F5-0E300E468A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9476" y="3236102"/>
                <a:ext cx="1565851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Reason</a:t>
                </a:r>
              </a:p>
            </p:txBody>
          </p:sp>
          <p:sp>
            <p:nvSpPr>
              <p:cNvPr id="117" name="Content Placeholder 6">
                <a:extLst>
                  <a:ext uri="{FF2B5EF4-FFF2-40B4-BE49-F238E27FC236}">
                    <a16:creationId xmlns:a16="http://schemas.microsoft.com/office/drawing/2014/main" id="{9F0D9E67-2750-475B-A6ED-EEA4CA7A0C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9476" y="4082983"/>
                <a:ext cx="1565851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Solution</a:t>
                </a:r>
              </a:p>
            </p:txBody>
          </p:sp>
          <p:sp>
            <p:nvSpPr>
              <p:cNvPr id="118" name="Content Placeholder 6">
                <a:extLst>
                  <a:ext uri="{FF2B5EF4-FFF2-40B4-BE49-F238E27FC236}">
                    <a16:creationId xmlns:a16="http://schemas.microsoft.com/office/drawing/2014/main" id="{5F3C28E6-6D34-414C-B237-7BA7B24FE4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7055" y="2389221"/>
                <a:ext cx="5161720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Fasteners were to short</a:t>
                </a:r>
              </a:p>
            </p:txBody>
          </p:sp>
          <p:sp>
            <p:nvSpPr>
              <p:cNvPr id="119" name="Content Placeholder 6">
                <a:extLst>
                  <a:ext uri="{FF2B5EF4-FFF2-40B4-BE49-F238E27FC236}">
                    <a16:creationId xmlns:a16="http://schemas.microsoft.com/office/drawing/2014/main" id="{D82356B2-147F-4D61-8794-17937C9A47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7055" y="3236102"/>
                <a:ext cx="5161720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Supplier CAD was not accurate</a:t>
                </a:r>
              </a:p>
            </p:txBody>
          </p:sp>
          <p:sp>
            <p:nvSpPr>
              <p:cNvPr id="122" name="Content Placeholder 6">
                <a:extLst>
                  <a:ext uri="{FF2B5EF4-FFF2-40B4-BE49-F238E27FC236}">
                    <a16:creationId xmlns:a16="http://schemas.microsoft.com/office/drawing/2014/main" id="{9220C5EE-C8EF-4E9E-83BE-9A2E860047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7055" y="4082983"/>
                <a:ext cx="5161720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Ordered longer fasteners</a:t>
                </a: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FDDADD8-A75F-4D71-BC9A-6639423D3CE9}"/>
              </a:ext>
            </a:extLst>
          </p:cNvPr>
          <p:cNvGrpSpPr/>
          <p:nvPr/>
        </p:nvGrpSpPr>
        <p:grpSpPr>
          <a:xfrm>
            <a:off x="263903" y="2213160"/>
            <a:ext cx="4451542" cy="2683764"/>
            <a:chOff x="238124" y="2078736"/>
            <a:chExt cx="4451542" cy="2683764"/>
          </a:xfrm>
        </p:grpSpPr>
        <p:pic>
          <p:nvPicPr>
            <p:cNvPr id="125" name="Picture 124" descr="A picture containing toy, skiing&#10;&#10;Description automatically generated">
              <a:extLst>
                <a:ext uri="{FF2B5EF4-FFF2-40B4-BE49-F238E27FC236}">
                  <a16:creationId xmlns:a16="http://schemas.microsoft.com/office/drawing/2014/main" id="{D01B4C54-F2AC-4B2C-88C4-BA8020524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3" t="10935" r="33919" b="61131"/>
            <a:stretch/>
          </p:blipFill>
          <p:spPr>
            <a:xfrm>
              <a:off x="238124" y="2857500"/>
              <a:ext cx="4451542" cy="1905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FB32E12-1F08-40CE-AE65-A6B6E4B39E93}"/>
                </a:ext>
              </a:extLst>
            </p:cNvPr>
            <p:cNvSpPr/>
            <p:nvPr/>
          </p:nvSpPr>
          <p:spPr>
            <a:xfrm>
              <a:off x="426720" y="3244020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95B6638E-4722-4DDF-A6F4-E1637873669E}"/>
                </a:ext>
              </a:extLst>
            </p:cNvPr>
            <p:cNvSpPr/>
            <p:nvPr/>
          </p:nvSpPr>
          <p:spPr>
            <a:xfrm>
              <a:off x="1550670" y="2943030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FA79621-2B2A-4B9D-94BB-656248CD27BB}"/>
                </a:ext>
              </a:extLst>
            </p:cNvPr>
            <p:cNvSpPr/>
            <p:nvPr/>
          </p:nvSpPr>
          <p:spPr>
            <a:xfrm>
              <a:off x="2846070" y="3438330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B76802F-9764-403C-B822-EAABD9BF2C84}"/>
                </a:ext>
              </a:extLst>
            </p:cNvPr>
            <p:cNvSpPr/>
            <p:nvPr/>
          </p:nvSpPr>
          <p:spPr>
            <a:xfrm>
              <a:off x="3981450" y="3156390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57BC4D7E-736C-4A33-ADAC-5AC052DF4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8536" y="2316480"/>
              <a:ext cx="259080" cy="82753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A6370DD4-FF65-4300-9051-E039C2B2FE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1528" y="2548128"/>
              <a:ext cx="259080" cy="82753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483233A6-2728-453C-9832-49F689FB25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5272" y="2078736"/>
              <a:ext cx="259080" cy="82753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49DB929C-D559-4E50-BBA1-ED0590AFE7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224" y="2371344"/>
              <a:ext cx="259080" cy="82753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81B8BB-1401-41C3-996E-AAB91DB8501B}"/>
              </a:ext>
            </a:extLst>
          </p:cNvPr>
          <p:cNvGrpSpPr/>
          <p:nvPr/>
        </p:nvGrpSpPr>
        <p:grpSpPr>
          <a:xfrm>
            <a:off x="335023" y="7059168"/>
            <a:ext cx="4451542" cy="2765356"/>
            <a:chOff x="243583" y="2151888"/>
            <a:chExt cx="4451542" cy="2765356"/>
          </a:xfrm>
        </p:grpSpPr>
        <p:pic>
          <p:nvPicPr>
            <p:cNvPr id="27" name="Picture 26" descr="A picture containing toy, skiing&#10;&#10;Description automatically generated">
              <a:extLst>
                <a:ext uri="{FF2B5EF4-FFF2-40B4-BE49-F238E27FC236}">
                  <a16:creationId xmlns:a16="http://schemas.microsoft.com/office/drawing/2014/main" id="{4110AC92-49D3-4A46-A720-0C84663DB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8" t="33729" r="34404" b="38337"/>
            <a:stretch/>
          </p:blipFill>
          <p:spPr>
            <a:xfrm>
              <a:off x="243583" y="3012244"/>
              <a:ext cx="4451542" cy="1905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0EF9C08-3F31-429E-B67C-B311FFD2AE9D}"/>
                </a:ext>
              </a:extLst>
            </p:cNvPr>
            <p:cNvSpPr/>
            <p:nvPr/>
          </p:nvSpPr>
          <p:spPr>
            <a:xfrm>
              <a:off x="2111881" y="3717026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561189-BDA6-4DCD-8B18-7CC1178B5EA0}"/>
                </a:ext>
              </a:extLst>
            </p:cNvPr>
            <p:cNvSpPr/>
            <p:nvPr/>
          </p:nvSpPr>
          <p:spPr>
            <a:xfrm>
              <a:off x="2558413" y="3563102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FAAD9BA-2F48-401B-95EC-0A73FD3AEE09}"/>
                </a:ext>
              </a:extLst>
            </p:cNvPr>
            <p:cNvCxnSpPr>
              <a:cxnSpLocks/>
            </p:cNvCxnSpPr>
            <p:nvPr/>
          </p:nvCxnSpPr>
          <p:spPr>
            <a:xfrm>
              <a:off x="2042160" y="2316480"/>
              <a:ext cx="177163" cy="136226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E20B0EE-1B72-4B03-86BB-C8103F80AF4E}"/>
                </a:ext>
              </a:extLst>
            </p:cNvPr>
            <p:cNvCxnSpPr>
              <a:cxnSpLocks/>
            </p:cNvCxnSpPr>
            <p:nvPr/>
          </p:nvCxnSpPr>
          <p:spPr>
            <a:xfrm>
              <a:off x="2554224" y="2151888"/>
              <a:ext cx="177163" cy="136226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123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Initial Design Lessons Learned</a:t>
            </a:r>
          </a:p>
        </p:txBody>
      </p:sp>
      <p:sp>
        <p:nvSpPr>
          <p:cNvPr id="106" name="Content Placeholder 3">
            <a:extLst>
              <a:ext uri="{FF2B5EF4-FFF2-40B4-BE49-F238E27FC236}">
                <a16:creationId xmlns:a16="http://schemas.microsoft.com/office/drawing/2014/main" id="{8E42F3A7-D3AD-44C4-9C5F-29ADE6DE67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31D53EB-F92C-4702-AEB1-FA99EBC90756}"/>
              </a:ext>
            </a:extLst>
          </p:cNvPr>
          <p:cNvGrpSpPr/>
          <p:nvPr/>
        </p:nvGrpSpPr>
        <p:grpSpPr>
          <a:xfrm>
            <a:off x="4955255" y="1468420"/>
            <a:ext cx="6969299" cy="3602611"/>
            <a:chOff x="4929476" y="1333996"/>
            <a:chExt cx="6969299" cy="3602611"/>
          </a:xfrm>
        </p:grpSpPr>
        <p:sp>
          <p:nvSpPr>
            <p:cNvPr id="108" name="Content Placeholder 6">
              <a:extLst>
                <a:ext uri="{FF2B5EF4-FFF2-40B4-BE49-F238E27FC236}">
                  <a16:creationId xmlns:a16="http://schemas.microsoft.com/office/drawing/2014/main" id="{32A75ABF-71EE-4E83-B841-544212FFAC00}"/>
                </a:ext>
              </a:extLst>
            </p:cNvPr>
            <p:cNvSpPr txBox="1">
              <a:spLocks/>
            </p:cNvSpPr>
            <p:nvPr/>
          </p:nvSpPr>
          <p:spPr>
            <a:xfrm>
              <a:off x="6833510" y="1333996"/>
              <a:ext cx="3271187" cy="795746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dirty="0">
                  <a:solidFill>
                    <a:sysClr val="windowText" lastClr="000000"/>
                  </a:solidFill>
                </a:rPr>
                <a:t>Vibrator Fasteners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AF53421-8DAA-4AF0-B898-40E402B64DCB}"/>
                </a:ext>
              </a:extLst>
            </p:cNvPr>
            <p:cNvGrpSpPr/>
            <p:nvPr/>
          </p:nvGrpSpPr>
          <p:grpSpPr>
            <a:xfrm>
              <a:off x="4929476" y="2609146"/>
              <a:ext cx="6969299" cy="2327461"/>
              <a:chOff x="4929476" y="2389221"/>
              <a:chExt cx="6969299" cy="2327461"/>
            </a:xfrm>
          </p:grpSpPr>
          <p:sp>
            <p:nvSpPr>
              <p:cNvPr id="110" name="Content Placeholder 6">
                <a:extLst>
                  <a:ext uri="{FF2B5EF4-FFF2-40B4-BE49-F238E27FC236}">
                    <a16:creationId xmlns:a16="http://schemas.microsoft.com/office/drawing/2014/main" id="{AECDEC4E-57A8-4676-918E-BB4FF451E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9476" y="2389221"/>
                <a:ext cx="1565851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Problem</a:t>
                </a:r>
              </a:p>
            </p:txBody>
          </p:sp>
          <p:sp>
            <p:nvSpPr>
              <p:cNvPr id="116" name="Content Placeholder 6">
                <a:extLst>
                  <a:ext uri="{FF2B5EF4-FFF2-40B4-BE49-F238E27FC236}">
                    <a16:creationId xmlns:a16="http://schemas.microsoft.com/office/drawing/2014/main" id="{75B8266B-C338-46A8-B5F5-0E300E468A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9476" y="3236102"/>
                <a:ext cx="1565851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Reason</a:t>
                </a:r>
              </a:p>
            </p:txBody>
          </p:sp>
          <p:sp>
            <p:nvSpPr>
              <p:cNvPr id="117" name="Content Placeholder 6">
                <a:extLst>
                  <a:ext uri="{FF2B5EF4-FFF2-40B4-BE49-F238E27FC236}">
                    <a16:creationId xmlns:a16="http://schemas.microsoft.com/office/drawing/2014/main" id="{9F0D9E67-2750-475B-A6ED-EEA4CA7A0C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9476" y="4082983"/>
                <a:ext cx="1565851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Solution</a:t>
                </a:r>
              </a:p>
            </p:txBody>
          </p:sp>
          <p:sp>
            <p:nvSpPr>
              <p:cNvPr id="118" name="Content Placeholder 6">
                <a:extLst>
                  <a:ext uri="{FF2B5EF4-FFF2-40B4-BE49-F238E27FC236}">
                    <a16:creationId xmlns:a16="http://schemas.microsoft.com/office/drawing/2014/main" id="{5F3C28E6-6D34-414C-B237-7BA7B24FE4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7055" y="2389221"/>
                <a:ext cx="5161720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Fasteners were to short</a:t>
                </a:r>
              </a:p>
            </p:txBody>
          </p:sp>
          <p:sp>
            <p:nvSpPr>
              <p:cNvPr id="119" name="Content Placeholder 6">
                <a:extLst>
                  <a:ext uri="{FF2B5EF4-FFF2-40B4-BE49-F238E27FC236}">
                    <a16:creationId xmlns:a16="http://schemas.microsoft.com/office/drawing/2014/main" id="{D82356B2-147F-4D61-8794-17937C9A47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7055" y="3236102"/>
                <a:ext cx="5161720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Supplier CAD was not accurate</a:t>
                </a:r>
              </a:p>
            </p:txBody>
          </p:sp>
          <p:sp>
            <p:nvSpPr>
              <p:cNvPr id="122" name="Content Placeholder 6">
                <a:extLst>
                  <a:ext uri="{FF2B5EF4-FFF2-40B4-BE49-F238E27FC236}">
                    <a16:creationId xmlns:a16="http://schemas.microsoft.com/office/drawing/2014/main" id="{9220C5EE-C8EF-4E9E-83BE-9A2E860047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7055" y="4082983"/>
                <a:ext cx="5161720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Ordered longer fasteners</a:t>
                </a: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FDDADD8-A75F-4D71-BC9A-6639423D3CE9}"/>
              </a:ext>
            </a:extLst>
          </p:cNvPr>
          <p:cNvGrpSpPr/>
          <p:nvPr/>
        </p:nvGrpSpPr>
        <p:grpSpPr>
          <a:xfrm>
            <a:off x="-5009137" y="2258880"/>
            <a:ext cx="4451542" cy="2683764"/>
            <a:chOff x="238124" y="2078736"/>
            <a:chExt cx="4451542" cy="2683764"/>
          </a:xfrm>
        </p:grpSpPr>
        <p:pic>
          <p:nvPicPr>
            <p:cNvPr id="125" name="Picture 124" descr="A picture containing toy, skiing&#10;&#10;Description automatically generated">
              <a:extLst>
                <a:ext uri="{FF2B5EF4-FFF2-40B4-BE49-F238E27FC236}">
                  <a16:creationId xmlns:a16="http://schemas.microsoft.com/office/drawing/2014/main" id="{D01B4C54-F2AC-4B2C-88C4-BA8020524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3" t="10935" r="33919" b="61131"/>
            <a:stretch/>
          </p:blipFill>
          <p:spPr>
            <a:xfrm>
              <a:off x="238124" y="2857500"/>
              <a:ext cx="4451542" cy="1905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FB32E12-1F08-40CE-AE65-A6B6E4B39E93}"/>
                </a:ext>
              </a:extLst>
            </p:cNvPr>
            <p:cNvSpPr/>
            <p:nvPr/>
          </p:nvSpPr>
          <p:spPr>
            <a:xfrm>
              <a:off x="426720" y="3244020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95B6638E-4722-4DDF-A6F4-E1637873669E}"/>
                </a:ext>
              </a:extLst>
            </p:cNvPr>
            <p:cNvSpPr/>
            <p:nvPr/>
          </p:nvSpPr>
          <p:spPr>
            <a:xfrm>
              <a:off x="1550670" y="2943030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FA79621-2B2A-4B9D-94BB-656248CD27BB}"/>
                </a:ext>
              </a:extLst>
            </p:cNvPr>
            <p:cNvSpPr/>
            <p:nvPr/>
          </p:nvSpPr>
          <p:spPr>
            <a:xfrm>
              <a:off x="2846070" y="3438330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B76802F-9764-403C-B822-EAABD9BF2C84}"/>
                </a:ext>
              </a:extLst>
            </p:cNvPr>
            <p:cNvSpPr/>
            <p:nvPr/>
          </p:nvSpPr>
          <p:spPr>
            <a:xfrm>
              <a:off x="3981450" y="3156390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57BC4D7E-736C-4A33-ADAC-5AC052DF4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8536" y="2316480"/>
              <a:ext cx="259080" cy="82753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A6370DD4-FF65-4300-9051-E039C2B2FE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1528" y="2548128"/>
              <a:ext cx="259080" cy="82753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483233A6-2728-453C-9832-49F689FB25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5272" y="2078736"/>
              <a:ext cx="259080" cy="82753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49DB929C-D559-4E50-BBA1-ED0590AFE7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224" y="2371344"/>
              <a:ext cx="259080" cy="82753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E1D06D7-33CF-4282-B8B6-80B3D1D7D0A8}"/>
              </a:ext>
            </a:extLst>
          </p:cNvPr>
          <p:cNvGrpSpPr/>
          <p:nvPr/>
        </p:nvGrpSpPr>
        <p:grpSpPr>
          <a:xfrm>
            <a:off x="243583" y="2151888"/>
            <a:ext cx="4451542" cy="2765356"/>
            <a:chOff x="243583" y="2151888"/>
            <a:chExt cx="4451542" cy="2765356"/>
          </a:xfrm>
        </p:grpSpPr>
        <p:pic>
          <p:nvPicPr>
            <p:cNvPr id="46" name="Picture 45" descr="A picture containing toy, skiing&#10;&#10;Description automatically generated">
              <a:extLst>
                <a:ext uri="{FF2B5EF4-FFF2-40B4-BE49-F238E27FC236}">
                  <a16:creationId xmlns:a16="http://schemas.microsoft.com/office/drawing/2014/main" id="{FACC12C8-4207-4DA6-97F1-F75EBE7E3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8" t="33729" r="34404" b="38337"/>
            <a:stretch/>
          </p:blipFill>
          <p:spPr>
            <a:xfrm>
              <a:off x="243583" y="3012244"/>
              <a:ext cx="4451542" cy="1905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D4FE547-4B5F-4607-8FCE-5138BAF80BC2}"/>
                </a:ext>
              </a:extLst>
            </p:cNvPr>
            <p:cNvSpPr/>
            <p:nvPr/>
          </p:nvSpPr>
          <p:spPr>
            <a:xfrm>
              <a:off x="2111881" y="3717026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F9D3289-020D-475A-BF8F-A1752B6B60C7}"/>
                </a:ext>
              </a:extLst>
            </p:cNvPr>
            <p:cNvSpPr/>
            <p:nvPr/>
          </p:nvSpPr>
          <p:spPr>
            <a:xfrm>
              <a:off x="2558413" y="3563102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1F6897A-C516-4E3B-B6A8-BCF2F5F41077}"/>
                </a:ext>
              </a:extLst>
            </p:cNvPr>
            <p:cNvCxnSpPr>
              <a:cxnSpLocks/>
            </p:cNvCxnSpPr>
            <p:nvPr/>
          </p:nvCxnSpPr>
          <p:spPr>
            <a:xfrm>
              <a:off x="2042160" y="2316480"/>
              <a:ext cx="177163" cy="136226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A4C6043-EADF-44D8-B929-5E726CB4BD69}"/>
                </a:ext>
              </a:extLst>
            </p:cNvPr>
            <p:cNvCxnSpPr>
              <a:cxnSpLocks/>
            </p:cNvCxnSpPr>
            <p:nvPr/>
          </p:nvCxnSpPr>
          <p:spPr>
            <a:xfrm>
              <a:off x="2554224" y="2151888"/>
              <a:ext cx="177163" cy="136226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5D64704F-BA3D-4525-8126-05BEE76A5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5" b="27632"/>
          <a:stretch/>
        </p:blipFill>
        <p:spPr bwMode="auto">
          <a:xfrm>
            <a:off x="385819" y="7188200"/>
            <a:ext cx="4056959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842DF49-63E1-4810-9A28-6BDACFE705ED}"/>
              </a:ext>
            </a:extLst>
          </p:cNvPr>
          <p:cNvCxnSpPr>
            <a:cxnSpLocks/>
          </p:cNvCxnSpPr>
          <p:nvPr/>
        </p:nvCxnSpPr>
        <p:spPr>
          <a:xfrm flipH="1" flipV="1">
            <a:off x="2559050" y="8501380"/>
            <a:ext cx="707390" cy="104394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86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Initial Design Lessons Learned</a:t>
            </a:r>
          </a:p>
        </p:txBody>
      </p:sp>
      <p:sp>
        <p:nvSpPr>
          <p:cNvPr id="106" name="Content Placeholder 3">
            <a:extLst>
              <a:ext uri="{FF2B5EF4-FFF2-40B4-BE49-F238E27FC236}">
                <a16:creationId xmlns:a16="http://schemas.microsoft.com/office/drawing/2014/main" id="{8E42F3A7-D3AD-44C4-9C5F-29ADE6DE67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31D53EB-F92C-4702-AEB1-FA99EBC90756}"/>
              </a:ext>
            </a:extLst>
          </p:cNvPr>
          <p:cNvGrpSpPr/>
          <p:nvPr/>
        </p:nvGrpSpPr>
        <p:grpSpPr>
          <a:xfrm>
            <a:off x="4955255" y="1468420"/>
            <a:ext cx="6969299" cy="3602611"/>
            <a:chOff x="4929476" y="1333996"/>
            <a:chExt cx="6969299" cy="3602611"/>
          </a:xfrm>
        </p:grpSpPr>
        <p:sp>
          <p:nvSpPr>
            <p:cNvPr id="108" name="Content Placeholder 6">
              <a:extLst>
                <a:ext uri="{FF2B5EF4-FFF2-40B4-BE49-F238E27FC236}">
                  <a16:creationId xmlns:a16="http://schemas.microsoft.com/office/drawing/2014/main" id="{32A75ABF-71EE-4E83-B841-544212FFAC00}"/>
                </a:ext>
              </a:extLst>
            </p:cNvPr>
            <p:cNvSpPr txBox="1">
              <a:spLocks/>
            </p:cNvSpPr>
            <p:nvPr/>
          </p:nvSpPr>
          <p:spPr>
            <a:xfrm>
              <a:off x="6833510" y="1333996"/>
              <a:ext cx="3271187" cy="795746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dirty="0">
                  <a:solidFill>
                    <a:sysClr val="windowText" lastClr="000000"/>
                  </a:solidFill>
                </a:rPr>
                <a:t>Mounting Plate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AF53421-8DAA-4AF0-B898-40E402B64DCB}"/>
                </a:ext>
              </a:extLst>
            </p:cNvPr>
            <p:cNvGrpSpPr/>
            <p:nvPr/>
          </p:nvGrpSpPr>
          <p:grpSpPr>
            <a:xfrm>
              <a:off x="4929476" y="2609146"/>
              <a:ext cx="6969299" cy="2327461"/>
              <a:chOff x="4929476" y="2389221"/>
              <a:chExt cx="6969299" cy="2327461"/>
            </a:xfrm>
          </p:grpSpPr>
          <p:sp>
            <p:nvSpPr>
              <p:cNvPr id="110" name="Content Placeholder 6">
                <a:extLst>
                  <a:ext uri="{FF2B5EF4-FFF2-40B4-BE49-F238E27FC236}">
                    <a16:creationId xmlns:a16="http://schemas.microsoft.com/office/drawing/2014/main" id="{AECDEC4E-57A8-4676-918E-BB4FF451E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9476" y="2389221"/>
                <a:ext cx="1565851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Problem</a:t>
                </a:r>
              </a:p>
            </p:txBody>
          </p:sp>
          <p:sp>
            <p:nvSpPr>
              <p:cNvPr id="116" name="Content Placeholder 6">
                <a:extLst>
                  <a:ext uri="{FF2B5EF4-FFF2-40B4-BE49-F238E27FC236}">
                    <a16:creationId xmlns:a16="http://schemas.microsoft.com/office/drawing/2014/main" id="{75B8266B-C338-46A8-B5F5-0E300E468A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9476" y="3236102"/>
                <a:ext cx="1565851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Reason</a:t>
                </a:r>
              </a:p>
            </p:txBody>
          </p:sp>
          <p:sp>
            <p:nvSpPr>
              <p:cNvPr id="117" name="Content Placeholder 6">
                <a:extLst>
                  <a:ext uri="{FF2B5EF4-FFF2-40B4-BE49-F238E27FC236}">
                    <a16:creationId xmlns:a16="http://schemas.microsoft.com/office/drawing/2014/main" id="{9F0D9E67-2750-475B-A6ED-EEA4CA7A0C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9476" y="4082983"/>
                <a:ext cx="1565851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Solution</a:t>
                </a:r>
              </a:p>
            </p:txBody>
          </p:sp>
          <p:sp>
            <p:nvSpPr>
              <p:cNvPr id="118" name="Content Placeholder 6">
                <a:extLst>
                  <a:ext uri="{FF2B5EF4-FFF2-40B4-BE49-F238E27FC236}">
                    <a16:creationId xmlns:a16="http://schemas.microsoft.com/office/drawing/2014/main" id="{5F3C28E6-6D34-414C-B237-7BA7B24FE4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7055" y="2389221"/>
                <a:ext cx="5161720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Two holes did not line up</a:t>
                </a:r>
              </a:p>
            </p:txBody>
          </p:sp>
          <p:sp>
            <p:nvSpPr>
              <p:cNvPr id="119" name="Content Placeholder 6">
                <a:extLst>
                  <a:ext uri="{FF2B5EF4-FFF2-40B4-BE49-F238E27FC236}">
                    <a16:creationId xmlns:a16="http://schemas.microsoft.com/office/drawing/2014/main" id="{D82356B2-147F-4D61-8794-17937C9A47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7055" y="3236102"/>
                <a:ext cx="5161720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Machining mistake</a:t>
                </a:r>
              </a:p>
            </p:txBody>
          </p:sp>
          <p:sp>
            <p:nvSpPr>
              <p:cNvPr id="122" name="Content Placeholder 6">
                <a:extLst>
                  <a:ext uri="{FF2B5EF4-FFF2-40B4-BE49-F238E27FC236}">
                    <a16:creationId xmlns:a16="http://schemas.microsoft.com/office/drawing/2014/main" id="{9220C5EE-C8EF-4E9E-83BE-9A2E860047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7055" y="4082983"/>
                <a:ext cx="5161720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Slotted the holes so they could be used</a:t>
                </a:r>
              </a:p>
            </p:txBody>
          </p:sp>
        </p:grpSp>
      </p:grpSp>
      <p:pic>
        <p:nvPicPr>
          <p:cNvPr id="46" name="Picture 45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FACC12C8-4207-4DA6-97F1-F75EBE7E3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8" t="33729" r="34404" b="38337"/>
          <a:stretch/>
        </p:blipFill>
        <p:spPr>
          <a:xfrm>
            <a:off x="243583" y="1325684"/>
            <a:ext cx="4451542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9D4FE547-4B5F-4607-8FCE-5138BAF80BC2}"/>
              </a:ext>
            </a:extLst>
          </p:cNvPr>
          <p:cNvSpPr/>
          <p:nvPr/>
        </p:nvSpPr>
        <p:spPr>
          <a:xfrm>
            <a:off x="1794381" y="1989826"/>
            <a:ext cx="365760" cy="3657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F9D3289-020D-475A-BF8F-A1752B6B60C7}"/>
              </a:ext>
            </a:extLst>
          </p:cNvPr>
          <p:cNvSpPr/>
          <p:nvPr/>
        </p:nvSpPr>
        <p:spPr>
          <a:xfrm>
            <a:off x="2863213" y="2072122"/>
            <a:ext cx="365760" cy="3657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1F6897A-C516-4E3B-B6A8-BCF2F5F41077}"/>
              </a:ext>
            </a:extLst>
          </p:cNvPr>
          <p:cNvCxnSpPr>
            <a:cxnSpLocks/>
          </p:cNvCxnSpPr>
          <p:nvPr/>
        </p:nvCxnSpPr>
        <p:spPr>
          <a:xfrm flipH="1">
            <a:off x="2037080" y="1041400"/>
            <a:ext cx="269240" cy="92710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DDF51C-36B7-40E1-9E07-4DA089B3AF08}"/>
              </a:ext>
            </a:extLst>
          </p:cNvPr>
          <p:cNvGrpSpPr/>
          <p:nvPr/>
        </p:nvGrpSpPr>
        <p:grpSpPr>
          <a:xfrm>
            <a:off x="-5059937" y="2167128"/>
            <a:ext cx="4451542" cy="2765356"/>
            <a:chOff x="243583" y="2151888"/>
            <a:chExt cx="4451542" cy="2765356"/>
          </a:xfrm>
        </p:grpSpPr>
        <p:pic>
          <p:nvPicPr>
            <p:cNvPr id="33" name="Picture 32" descr="A picture containing toy, skiing&#10;&#10;Description automatically generated">
              <a:extLst>
                <a:ext uri="{FF2B5EF4-FFF2-40B4-BE49-F238E27FC236}">
                  <a16:creationId xmlns:a16="http://schemas.microsoft.com/office/drawing/2014/main" id="{EC202035-0A19-44A0-A71B-DCF514B31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8" t="33729" r="34404" b="38337"/>
            <a:stretch/>
          </p:blipFill>
          <p:spPr>
            <a:xfrm>
              <a:off x="243583" y="3012244"/>
              <a:ext cx="4451542" cy="1905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9C5D4A2-F81A-4EB1-9D20-ED0581388CA8}"/>
                </a:ext>
              </a:extLst>
            </p:cNvPr>
            <p:cNvSpPr/>
            <p:nvPr/>
          </p:nvSpPr>
          <p:spPr>
            <a:xfrm>
              <a:off x="2111881" y="3717026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2986535-2F60-4606-AE22-10686605E10B}"/>
                </a:ext>
              </a:extLst>
            </p:cNvPr>
            <p:cNvSpPr/>
            <p:nvPr/>
          </p:nvSpPr>
          <p:spPr>
            <a:xfrm>
              <a:off x="2558413" y="3563102"/>
              <a:ext cx="365760" cy="3657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196B954-8388-4D3D-B089-15FDA17B79BB}"/>
                </a:ext>
              </a:extLst>
            </p:cNvPr>
            <p:cNvCxnSpPr>
              <a:cxnSpLocks/>
            </p:cNvCxnSpPr>
            <p:nvPr/>
          </p:nvCxnSpPr>
          <p:spPr>
            <a:xfrm>
              <a:off x="2042160" y="2316480"/>
              <a:ext cx="177163" cy="136226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A07E268-611C-4B39-B6B2-3CEC6E2507D9}"/>
                </a:ext>
              </a:extLst>
            </p:cNvPr>
            <p:cNvCxnSpPr>
              <a:cxnSpLocks/>
            </p:cNvCxnSpPr>
            <p:nvPr/>
          </p:nvCxnSpPr>
          <p:spPr>
            <a:xfrm>
              <a:off x="2554224" y="2151888"/>
              <a:ext cx="177163" cy="136226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5DE17727-6578-4AB9-9D17-FB4BB99E5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5" b="27632"/>
          <a:stretch/>
        </p:blipFill>
        <p:spPr bwMode="auto">
          <a:xfrm>
            <a:off x="401059" y="3383280"/>
            <a:ext cx="4056959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E037C6-A643-4DB2-972E-5B587C2D0E3A}"/>
              </a:ext>
            </a:extLst>
          </p:cNvPr>
          <p:cNvCxnSpPr>
            <a:cxnSpLocks/>
          </p:cNvCxnSpPr>
          <p:nvPr/>
        </p:nvCxnSpPr>
        <p:spPr>
          <a:xfrm flipH="1" flipV="1">
            <a:off x="2574290" y="4696460"/>
            <a:ext cx="707390" cy="104394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4B88E04-A40A-4150-AA70-12250DB8EF19}"/>
              </a:ext>
            </a:extLst>
          </p:cNvPr>
          <p:cNvCxnSpPr>
            <a:cxnSpLocks/>
          </p:cNvCxnSpPr>
          <p:nvPr/>
        </p:nvCxnSpPr>
        <p:spPr>
          <a:xfrm flipH="1">
            <a:off x="3108960" y="1112520"/>
            <a:ext cx="269240" cy="92710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955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Validation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5888A-46C7-4841-A2B5-30D65D5EF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76" y="2153814"/>
            <a:ext cx="3360334" cy="2239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2A1DE0CD-BE2B-49E2-99A9-1685D33AB0FA}"/>
              </a:ext>
            </a:extLst>
          </p:cNvPr>
          <p:cNvSpPr txBox="1">
            <a:spLocks/>
          </p:cNvSpPr>
          <p:nvPr/>
        </p:nvSpPr>
        <p:spPr>
          <a:xfrm>
            <a:off x="562610" y="4644248"/>
            <a:ext cx="2362200" cy="5486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Flour: 25 – 400 </a:t>
            </a:r>
            <a:r>
              <a:rPr 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6" name="Picture 5" descr="A picture containing person, indoor, food, cup&#10;&#10;Description automatically generated">
            <a:extLst>
              <a:ext uri="{FF2B5EF4-FFF2-40B4-BE49-F238E27FC236}">
                <a16:creationId xmlns:a16="http://schemas.microsoft.com/office/drawing/2014/main" id="{B909C84F-DF46-4A83-BA64-DC4C97921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r="14014"/>
          <a:stretch/>
        </p:blipFill>
        <p:spPr>
          <a:xfrm rot="5400000">
            <a:off x="3750535" y="2201891"/>
            <a:ext cx="2237726" cy="2141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023E4518-FD84-44CB-AB2C-E5EF946F2B85}"/>
              </a:ext>
            </a:extLst>
          </p:cNvPr>
          <p:cNvSpPr txBox="1">
            <a:spLocks/>
          </p:cNvSpPr>
          <p:nvPr/>
        </p:nvSpPr>
        <p:spPr>
          <a:xfrm>
            <a:off x="3919471" y="4644248"/>
            <a:ext cx="1919332" cy="5486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75 </a:t>
            </a:r>
            <a:r>
              <a:rPr 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Mesh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4D547F6-F177-4833-9568-C9826EBEB29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3CCCCC1-16CE-4256-B95B-A9288FC62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885" y="2153814"/>
            <a:ext cx="2164080" cy="2192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7C46109A-0573-47AB-AE90-429EF9B64B3E}"/>
              </a:ext>
            </a:extLst>
          </p:cNvPr>
          <p:cNvSpPr txBox="1">
            <a:spLocks/>
          </p:cNvSpPr>
          <p:nvPr/>
        </p:nvSpPr>
        <p:spPr>
          <a:xfrm>
            <a:off x="6585165" y="4644248"/>
            <a:ext cx="1544320" cy="5486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Scaled 4x</a:t>
            </a:r>
          </a:p>
        </p:txBody>
      </p:sp>
      <p:pic>
        <p:nvPicPr>
          <p:cNvPr id="28" name="Picture 27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E9CAFABD-B541-4B7E-BC18-634BF9BD9D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8695673" y="2153814"/>
            <a:ext cx="3305184" cy="3194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23" name="Arrow: Curved Down 22">
            <a:extLst>
              <a:ext uri="{FF2B5EF4-FFF2-40B4-BE49-F238E27FC236}">
                <a16:creationId xmlns:a16="http://schemas.microsoft.com/office/drawing/2014/main" id="{0304E1D7-7148-4C92-AC55-CE69F6A32445}"/>
              </a:ext>
            </a:extLst>
          </p:cNvPr>
          <p:cNvSpPr/>
          <p:nvPr/>
        </p:nvSpPr>
        <p:spPr>
          <a:xfrm>
            <a:off x="3041780" y="1265855"/>
            <a:ext cx="1216152" cy="731520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Arrow: Curved Down 29">
            <a:extLst>
              <a:ext uri="{FF2B5EF4-FFF2-40B4-BE49-F238E27FC236}">
                <a16:creationId xmlns:a16="http://schemas.microsoft.com/office/drawing/2014/main" id="{E43357FE-98D7-4559-A79F-91AF4CB9B68F}"/>
              </a:ext>
            </a:extLst>
          </p:cNvPr>
          <p:cNvSpPr/>
          <p:nvPr/>
        </p:nvSpPr>
        <p:spPr>
          <a:xfrm>
            <a:off x="5498836" y="1265855"/>
            <a:ext cx="1216152" cy="731520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row: Curved Down 30">
            <a:extLst>
              <a:ext uri="{FF2B5EF4-FFF2-40B4-BE49-F238E27FC236}">
                <a16:creationId xmlns:a16="http://schemas.microsoft.com/office/drawing/2014/main" id="{68A1B184-AAD3-4D03-879D-A69C19D5DBBC}"/>
              </a:ext>
            </a:extLst>
          </p:cNvPr>
          <p:cNvSpPr/>
          <p:nvPr/>
        </p:nvSpPr>
        <p:spPr>
          <a:xfrm>
            <a:off x="7974554" y="1265855"/>
            <a:ext cx="1216152" cy="731520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4D8432-B7A7-43AC-B43A-202E2D7EB175}"/>
              </a:ext>
            </a:extLst>
          </p:cNvPr>
          <p:cNvGrpSpPr>
            <a:grpSpLocks noChangeAspect="1"/>
          </p:cNvGrpSpPr>
          <p:nvPr/>
        </p:nvGrpSpPr>
        <p:grpSpPr>
          <a:xfrm>
            <a:off x="-4055377" y="1157715"/>
            <a:ext cx="3370755" cy="3765332"/>
            <a:chOff x="3552990" y="985624"/>
            <a:chExt cx="4107441" cy="4588253"/>
          </a:xfrm>
        </p:grpSpPr>
        <p:sp>
          <p:nvSpPr>
            <p:cNvPr id="33" name="Content Placeholder 6">
              <a:extLst>
                <a:ext uri="{FF2B5EF4-FFF2-40B4-BE49-F238E27FC236}">
                  <a16:creationId xmlns:a16="http://schemas.microsoft.com/office/drawing/2014/main" id="{207A2002-BA97-485F-9E7F-E5F734CAB2F8}"/>
                </a:ext>
              </a:extLst>
            </p:cNvPr>
            <p:cNvSpPr txBox="1">
              <a:spLocks/>
            </p:cNvSpPr>
            <p:nvPr/>
          </p:nvSpPr>
          <p:spPr>
            <a:xfrm>
              <a:off x="3552990" y="985624"/>
              <a:ext cx="4107441" cy="4588253"/>
            </a:xfrm>
            <a:prstGeom prst="roundRect">
              <a:avLst>
                <a:gd name="adj" fmla="val 6899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7D0140F-A6CC-4DDC-9941-068B89985E5D}"/>
                </a:ext>
              </a:extLst>
            </p:cNvPr>
            <p:cNvGrpSpPr/>
            <p:nvPr/>
          </p:nvGrpSpPr>
          <p:grpSpPr>
            <a:xfrm>
              <a:off x="3819697" y="1286558"/>
              <a:ext cx="3574026" cy="1832560"/>
              <a:chOff x="3810000" y="1286558"/>
              <a:chExt cx="3574026" cy="1832560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DADB067-A217-478B-A55D-79DAC37DF4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grayscl/>
              </a:blip>
              <a:srcRect l="31763" t="27632" r="12253" b="28747"/>
              <a:stretch/>
            </p:blipFill>
            <p:spPr>
              <a:xfrm>
                <a:off x="3810000" y="1290318"/>
                <a:ext cx="1762055" cy="18288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73A1C05-45A0-485D-B0B0-9912F71712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grayscl/>
              </a:blip>
              <a:srcRect l="39397" t="49602" r="20524" b="15851"/>
              <a:stretch/>
            </p:blipFill>
            <p:spPr>
              <a:xfrm>
                <a:off x="5791200" y="1286558"/>
                <a:ext cx="1592826" cy="18288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8A8A78D-64BD-412E-B216-75C9C6658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grayscl/>
            </a:blip>
            <a:srcRect l="24129" t="29542" r="9921" b="14737"/>
            <a:stretch/>
          </p:blipFill>
          <p:spPr>
            <a:xfrm>
              <a:off x="4794201" y="3234361"/>
              <a:ext cx="1625019" cy="1828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</p:grp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80F3C454-DC6D-41BB-B8EE-97E91F148FB4}"/>
              </a:ext>
            </a:extLst>
          </p:cNvPr>
          <p:cNvSpPr txBox="1">
            <a:spLocks/>
          </p:cNvSpPr>
          <p:nvPr/>
        </p:nvSpPr>
        <p:spPr>
          <a:xfrm>
            <a:off x="-3516337" y="5107674"/>
            <a:ext cx="2292674" cy="5486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Printed Test Parts</a:t>
            </a:r>
          </a:p>
        </p:txBody>
      </p:sp>
    </p:spTree>
    <p:extLst>
      <p:ext uri="{BB962C8B-B14F-4D97-AF65-F5344CB8AC3E}">
        <p14:creationId xmlns:p14="http://schemas.microsoft.com/office/powerpoint/2010/main" val="31166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Validation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4D547F6-F177-4833-9568-C9826EBEB29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3CCCCC1-16CE-4256-B95B-A9288FC62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166" y="1870343"/>
            <a:ext cx="2164080" cy="2192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7C46109A-0573-47AB-AE90-429EF9B64B3E}"/>
              </a:ext>
            </a:extLst>
          </p:cNvPr>
          <p:cNvSpPr txBox="1">
            <a:spLocks/>
          </p:cNvSpPr>
          <p:nvPr/>
        </p:nvSpPr>
        <p:spPr>
          <a:xfrm>
            <a:off x="7834046" y="4259489"/>
            <a:ext cx="1544320" cy="5486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Scaled 4x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0FBD9F1-2C3B-4537-B178-441EDE37EE43}"/>
              </a:ext>
            </a:extLst>
          </p:cNvPr>
          <p:cNvSpPr/>
          <p:nvPr/>
        </p:nvSpPr>
        <p:spPr>
          <a:xfrm rot="10800000">
            <a:off x="5202621" y="2724492"/>
            <a:ext cx="2060027" cy="48463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ontent Placeholder 6">
            <a:extLst>
              <a:ext uri="{FF2B5EF4-FFF2-40B4-BE49-F238E27FC236}">
                <a16:creationId xmlns:a16="http://schemas.microsoft.com/office/drawing/2014/main" id="{C574CB81-2AFC-4AF0-A522-D135B5587709}"/>
              </a:ext>
            </a:extLst>
          </p:cNvPr>
          <p:cNvSpPr txBox="1">
            <a:spLocks/>
          </p:cNvSpPr>
          <p:nvPr/>
        </p:nvSpPr>
        <p:spPr>
          <a:xfrm>
            <a:off x="2157632" y="5107674"/>
            <a:ext cx="2292674" cy="5486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Printed Test Parts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AA062E5-1077-4748-A9EA-CCDFE1270C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45" t="11091" r="219" b="11008"/>
          <a:stretch/>
        </p:blipFill>
        <p:spPr>
          <a:xfrm>
            <a:off x="6980786" y="7206862"/>
            <a:ext cx="3571588" cy="4277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E8F652-1D3A-41F3-B7B4-12A4A86E4771}"/>
              </a:ext>
            </a:extLst>
          </p:cNvPr>
          <p:cNvGrpSpPr/>
          <p:nvPr/>
        </p:nvGrpSpPr>
        <p:grpSpPr>
          <a:xfrm>
            <a:off x="1618592" y="1157715"/>
            <a:ext cx="3370755" cy="3765332"/>
            <a:chOff x="1618592" y="1157715"/>
            <a:chExt cx="3370755" cy="3765332"/>
          </a:xfrm>
        </p:grpSpPr>
        <p:sp>
          <p:nvSpPr>
            <p:cNvPr id="39" name="Content Placeholder 6">
              <a:extLst>
                <a:ext uri="{FF2B5EF4-FFF2-40B4-BE49-F238E27FC236}">
                  <a16:creationId xmlns:a16="http://schemas.microsoft.com/office/drawing/2014/main" id="{BCE4A977-F807-4546-AED6-BB32B61D5497}"/>
                </a:ext>
              </a:extLst>
            </p:cNvPr>
            <p:cNvSpPr txBox="1">
              <a:spLocks/>
            </p:cNvSpPr>
            <p:nvPr/>
          </p:nvSpPr>
          <p:spPr>
            <a:xfrm>
              <a:off x="1618592" y="1157715"/>
              <a:ext cx="3370755" cy="3765332"/>
            </a:xfrm>
            <a:prstGeom prst="roundRect">
              <a:avLst>
                <a:gd name="adj" fmla="val 6899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83B62AD-C943-4F37-9C67-A110CF09E608}"/>
                </a:ext>
              </a:extLst>
            </p:cNvPr>
            <p:cNvGrpSpPr/>
            <p:nvPr/>
          </p:nvGrpSpPr>
          <p:grpSpPr>
            <a:xfrm>
              <a:off x="1837464" y="1404675"/>
              <a:ext cx="2933010" cy="1503883"/>
              <a:chOff x="3810000" y="1286558"/>
              <a:chExt cx="3574026" cy="183256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4905D625-6026-4433-A796-0102E90FD8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grayscl/>
              </a:blip>
              <a:srcRect l="31763" t="27632" r="12253" b="28747"/>
              <a:stretch/>
            </p:blipFill>
            <p:spPr>
              <a:xfrm>
                <a:off x="3810000" y="1290318"/>
                <a:ext cx="1762055" cy="18288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D6BA521-D5DD-4364-B044-EF882C5B98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grayscl/>
              </a:blip>
              <a:srcRect l="39397" t="49602" r="20524" b="15851"/>
              <a:stretch/>
            </p:blipFill>
            <p:spPr>
              <a:xfrm>
                <a:off x="5791200" y="1286558"/>
                <a:ext cx="1592826" cy="18288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56C6999-1E3A-4C16-96E0-66193B0CED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1" t="17615" r="12089" b="20831"/>
            <a:stretch/>
          </p:blipFill>
          <p:spPr bwMode="auto">
            <a:xfrm>
              <a:off x="2535556" y="3051111"/>
              <a:ext cx="1536826" cy="16981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5258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Validation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4D547F6-F177-4833-9568-C9826EBEB29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0FBD9F1-2C3B-4537-B178-441EDE37EE43}"/>
              </a:ext>
            </a:extLst>
          </p:cNvPr>
          <p:cNvSpPr/>
          <p:nvPr/>
        </p:nvSpPr>
        <p:spPr>
          <a:xfrm>
            <a:off x="5213132" y="2798065"/>
            <a:ext cx="1618592" cy="48463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C553B4C-0F90-49D3-86C3-82B0F7676A63}"/>
              </a:ext>
            </a:extLst>
          </p:cNvPr>
          <p:cNvSpPr txBox="1">
            <a:spLocks/>
          </p:cNvSpPr>
          <p:nvPr/>
        </p:nvSpPr>
        <p:spPr>
          <a:xfrm>
            <a:off x="2157632" y="5107674"/>
            <a:ext cx="2292674" cy="5486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Printed Test Parts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FF801C-6C1A-41C2-8BEB-34BA0EED03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45" t="11091" r="219" b="11008"/>
          <a:stretch/>
        </p:blipFill>
        <p:spPr>
          <a:xfrm>
            <a:off x="7074570" y="1040524"/>
            <a:ext cx="3571588" cy="4277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1595CD-B06B-4E8D-AB77-F9141C6D1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290" y="-3358149"/>
            <a:ext cx="2164080" cy="2192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EA47F698-F244-4FE0-AB35-DE163A41DD57}"/>
              </a:ext>
            </a:extLst>
          </p:cNvPr>
          <p:cNvSpPr txBox="1">
            <a:spLocks/>
          </p:cNvSpPr>
          <p:nvPr/>
        </p:nvSpPr>
        <p:spPr>
          <a:xfrm>
            <a:off x="7998170" y="-969003"/>
            <a:ext cx="1544320" cy="5486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Scaled 4x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E986BF-EF96-4D50-8C10-1973309E12A5}"/>
              </a:ext>
            </a:extLst>
          </p:cNvPr>
          <p:cNvGrpSpPr/>
          <p:nvPr/>
        </p:nvGrpSpPr>
        <p:grpSpPr>
          <a:xfrm>
            <a:off x="1618592" y="1157715"/>
            <a:ext cx="3370755" cy="3765332"/>
            <a:chOff x="1618592" y="1157715"/>
            <a:chExt cx="3370755" cy="3765332"/>
          </a:xfrm>
        </p:grpSpPr>
        <p:sp>
          <p:nvSpPr>
            <p:cNvPr id="19" name="Content Placeholder 6">
              <a:extLst>
                <a:ext uri="{FF2B5EF4-FFF2-40B4-BE49-F238E27FC236}">
                  <a16:creationId xmlns:a16="http://schemas.microsoft.com/office/drawing/2014/main" id="{C9BEFF44-D94A-4221-B07D-62329B210FCA}"/>
                </a:ext>
              </a:extLst>
            </p:cNvPr>
            <p:cNvSpPr txBox="1">
              <a:spLocks/>
            </p:cNvSpPr>
            <p:nvPr/>
          </p:nvSpPr>
          <p:spPr>
            <a:xfrm>
              <a:off x="1618592" y="1157715"/>
              <a:ext cx="3370755" cy="3765332"/>
            </a:xfrm>
            <a:prstGeom prst="roundRect">
              <a:avLst>
                <a:gd name="adj" fmla="val 6899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4088B10-29C8-4953-A73E-2CDFC5CBE9ED}"/>
                </a:ext>
              </a:extLst>
            </p:cNvPr>
            <p:cNvGrpSpPr/>
            <p:nvPr/>
          </p:nvGrpSpPr>
          <p:grpSpPr>
            <a:xfrm>
              <a:off x="1837464" y="1404675"/>
              <a:ext cx="2933010" cy="1503883"/>
              <a:chOff x="3810000" y="1286558"/>
              <a:chExt cx="3574026" cy="1832560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4EE3753-D6B8-4616-9DB0-8EEE2BACF8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grayscl/>
              </a:blip>
              <a:srcRect l="31763" t="27632" r="12253" b="28747"/>
              <a:stretch/>
            </p:blipFill>
            <p:spPr>
              <a:xfrm>
                <a:off x="3810000" y="1290318"/>
                <a:ext cx="1762055" cy="18288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E92E285-D328-41D4-97F5-A6E5B1A396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grayscl/>
              </a:blip>
              <a:srcRect l="39397" t="49602" r="20524" b="15851"/>
              <a:stretch/>
            </p:blipFill>
            <p:spPr>
              <a:xfrm>
                <a:off x="5791200" y="1286558"/>
                <a:ext cx="1592826" cy="18288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</p:grp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859A7C9-BFD1-43EA-9884-7BB71E0CE7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1" t="17615" r="12089" b="20831"/>
            <a:stretch/>
          </p:blipFill>
          <p:spPr bwMode="auto">
            <a:xfrm>
              <a:off x="2535556" y="3051111"/>
              <a:ext cx="1536826" cy="16981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2367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Budget</a:t>
            </a:r>
          </a:p>
        </p:txBody>
      </p:sp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5419672D-8333-49A0-A008-65E1E05DD51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  <p:sp>
        <p:nvSpPr>
          <p:cNvPr id="116" name="Content Placeholder 6">
            <a:extLst>
              <a:ext uri="{FF2B5EF4-FFF2-40B4-BE49-F238E27FC236}">
                <a16:creationId xmlns:a16="http://schemas.microsoft.com/office/drawing/2014/main" id="{0F7997A5-CA27-4B15-A333-59F30024F478}"/>
              </a:ext>
            </a:extLst>
          </p:cNvPr>
          <p:cNvSpPr txBox="1">
            <a:spLocks/>
          </p:cNvSpPr>
          <p:nvPr/>
        </p:nvSpPr>
        <p:spPr>
          <a:xfrm>
            <a:off x="3326977" y="1667334"/>
            <a:ext cx="91440" cy="3453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8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17" name="Content Placeholder 6">
            <a:extLst>
              <a:ext uri="{FF2B5EF4-FFF2-40B4-BE49-F238E27FC236}">
                <a16:creationId xmlns:a16="http://schemas.microsoft.com/office/drawing/2014/main" id="{CBEC3A0A-2BA0-436D-A439-18785DD36D41}"/>
              </a:ext>
            </a:extLst>
          </p:cNvPr>
          <p:cNvSpPr txBox="1">
            <a:spLocks/>
          </p:cNvSpPr>
          <p:nvPr/>
        </p:nvSpPr>
        <p:spPr>
          <a:xfrm>
            <a:off x="3331809" y="3666301"/>
            <a:ext cx="91440" cy="3657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7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992BE8-3653-4A2E-8C0E-C7885D2DD102}"/>
              </a:ext>
            </a:extLst>
          </p:cNvPr>
          <p:cNvGrpSpPr/>
          <p:nvPr/>
        </p:nvGrpSpPr>
        <p:grpSpPr>
          <a:xfrm>
            <a:off x="131179" y="1556287"/>
            <a:ext cx="11903258" cy="1259303"/>
            <a:chOff x="131179" y="1556287"/>
            <a:chExt cx="11903258" cy="1259303"/>
          </a:xfrm>
        </p:grpSpPr>
        <p:sp>
          <p:nvSpPr>
            <p:cNvPr id="33" name="Content Placeholder 6">
              <a:extLst>
                <a:ext uri="{FF2B5EF4-FFF2-40B4-BE49-F238E27FC236}">
                  <a16:creationId xmlns:a16="http://schemas.microsoft.com/office/drawing/2014/main" id="{D76FF51B-856C-4045-B09E-DA2CC3A93B3F}"/>
                </a:ext>
              </a:extLst>
            </p:cNvPr>
            <p:cNvSpPr txBox="1">
              <a:spLocks/>
            </p:cNvSpPr>
            <p:nvPr/>
          </p:nvSpPr>
          <p:spPr>
            <a:xfrm>
              <a:off x="3289138" y="1556287"/>
              <a:ext cx="8449519" cy="56740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38" name="Content Placeholder 6">
              <a:extLst>
                <a:ext uri="{FF2B5EF4-FFF2-40B4-BE49-F238E27FC236}">
                  <a16:creationId xmlns:a16="http://schemas.microsoft.com/office/drawing/2014/main" id="{29D37B06-B693-4F00-834E-A67A72755EFF}"/>
                </a:ext>
              </a:extLst>
            </p:cNvPr>
            <p:cNvSpPr txBox="1">
              <a:spLocks/>
            </p:cNvSpPr>
            <p:nvPr/>
          </p:nvSpPr>
          <p:spPr>
            <a:xfrm>
              <a:off x="131179" y="1556287"/>
              <a:ext cx="2741271" cy="56740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Enclosure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09B70EA-D243-47B1-BED3-1E1BB319DED5}"/>
                </a:ext>
              </a:extLst>
            </p:cNvPr>
            <p:cNvCxnSpPr>
              <a:cxnSpLocks/>
            </p:cNvCxnSpPr>
            <p:nvPr/>
          </p:nvCxnSpPr>
          <p:spPr>
            <a:xfrm>
              <a:off x="3324777" y="21727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BD6F621-94B1-49E9-BFE0-49B13476FA02}"/>
                </a:ext>
              </a:extLst>
            </p:cNvPr>
            <p:cNvGrpSpPr/>
            <p:nvPr/>
          </p:nvGrpSpPr>
          <p:grpSpPr>
            <a:xfrm>
              <a:off x="11394357" y="2172716"/>
              <a:ext cx="640080" cy="642874"/>
              <a:chOff x="2966637" y="2210816"/>
              <a:chExt cx="640080" cy="642874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E30118D-BDC4-4ED1-A043-3B664038EA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Content Placeholder 6">
                <a:extLst>
                  <a:ext uri="{FF2B5EF4-FFF2-40B4-BE49-F238E27FC236}">
                    <a16:creationId xmlns:a16="http://schemas.microsoft.com/office/drawing/2014/main" id="{02A3B57A-9533-46A8-9B72-FE9A7D610A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$8,000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7C6D26A1-3DE4-4D01-83C4-31B2019BAEF7}"/>
                </a:ext>
              </a:extLst>
            </p:cNvPr>
            <p:cNvGrpSpPr/>
            <p:nvPr/>
          </p:nvGrpSpPr>
          <p:grpSpPr>
            <a:xfrm>
              <a:off x="7199547" y="2172716"/>
              <a:ext cx="640080" cy="642874"/>
              <a:chOff x="2966637" y="2210816"/>
              <a:chExt cx="640080" cy="642874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66C6718-41D5-4032-83D1-3CE1DB64B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Content Placeholder 6">
                <a:extLst>
                  <a:ext uri="{FF2B5EF4-FFF2-40B4-BE49-F238E27FC236}">
                    <a16:creationId xmlns:a16="http://schemas.microsoft.com/office/drawing/2014/main" id="{C43066C1-B861-4CFC-A88B-86B49CC31C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$4,000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356CD118-BC52-4B09-8C77-64DA6B0902DE}"/>
                </a:ext>
              </a:extLst>
            </p:cNvPr>
            <p:cNvGrpSpPr/>
            <p:nvPr/>
          </p:nvGrpSpPr>
          <p:grpSpPr>
            <a:xfrm>
              <a:off x="5102142" y="2172716"/>
              <a:ext cx="640080" cy="642874"/>
              <a:chOff x="2966637" y="2210816"/>
              <a:chExt cx="640080" cy="642874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9E737E6-D633-42B0-B213-F76727C7BD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Content Placeholder 6">
                <a:extLst>
                  <a:ext uri="{FF2B5EF4-FFF2-40B4-BE49-F238E27FC236}">
                    <a16:creationId xmlns:a16="http://schemas.microsoft.com/office/drawing/2014/main" id="{5173B0F5-C4CC-4B86-84E8-DF29DD9123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$2,000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78911182-51A4-4F50-9FAF-922765253A23}"/>
                </a:ext>
              </a:extLst>
            </p:cNvPr>
            <p:cNvGrpSpPr/>
            <p:nvPr/>
          </p:nvGrpSpPr>
          <p:grpSpPr>
            <a:xfrm>
              <a:off x="9296952" y="2172716"/>
              <a:ext cx="640080" cy="642874"/>
              <a:chOff x="2966637" y="2210816"/>
              <a:chExt cx="640080" cy="642874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11FB906-7279-4750-922A-CC406C2220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Content Placeholder 6">
                <a:extLst>
                  <a:ext uri="{FF2B5EF4-FFF2-40B4-BE49-F238E27FC236}">
                    <a16:creationId xmlns:a16="http://schemas.microsoft.com/office/drawing/2014/main" id="{896BA1AF-8DB3-4E89-A100-B6478CCAF1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$6,000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DDA4EB-DE0D-4EC9-AD4E-B1109537D5A7}"/>
              </a:ext>
            </a:extLst>
          </p:cNvPr>
          <p:cNvGrpSpPr/>
          <p:nvPr/>
        </p:nvGrpSpPr>
        <p:grpSpPr>
          <a:xfrm>
            <a:off x="131179" y="3565479"/>
            <a:ext cx="11903258" cy="1259303"/>
            <a:chOff x="131179" y="3565479"/>
            <a:chExt cx="11903258" cy="1259303"/>
          </a:xfrm>
        </p:grpSpPr>
        <p:sp>
          <p:nvSpPr>
            <p:cNvPr id="114" name="Content Placeholder 6">
              <a:extLst>
                <a:ext uri="{FF2B5EF4-FFF2-40B4-BE49-F238E27FC236}">
                  <a16:creationId xmlns:a16="http://schemas.microsoft.com/office/drawing/2014/main" id="{3611DAA9-B4C9-4731-A471-372301BF65FF}"/>
                </a:ext>
              </a:extLst>
            </p:cNvPr>
            <p:cNvSpPr txBox="1">
              <a:spLocks/>
            </p:cNvSpPr>
            <p:nvPr/>
          </p:nvSpPr>
          <p:spPr>
            <a:xfrm>
              <a:off x="3289138" y="3565479"/>
              <a:ext cx="8449519" cy="56740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15" name="Content Placeholder 6">
              <a:extLst>
                <a:ext uri="{FF2B5EF4-FFF2-40B4-BE49-F238E27FC236}">
                  <a16:creationId xmlns:a16="http://schemas.microsoft.com/office/drawing/2014/main" id="{9D822327-5226-487D-A75D-535A07DE9253}"/>
                </a:ext>
              </a:extLst>
            </p:cNvPr>
            <p:cNvSpPr txBox="1">
              <a:spLocks/>
            </p:cNvSpPr>
            <p:nvPr/>
          </p:nvSpPr>
          <p:spPr>
            <a:xfrm>
              <a:off x="131179" y="3565479"/>
              <a:ext cx="2741271" cy="56740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Design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EB8AD54-6E1C-4984-BD00-BBE12075971B}"/>
                </a:ext>
              </a:extLst>
            </p:cNvPr>
            <p:cNvCxnSpPr>
              <a:cxnSpLocks/>
            </p:cNvCxnSpPr>
            <p:nvPr/>
          </p:nvCxnSpPr>
          <p:spPr>
            <a:xfrm>
              <a:off x="3324777" y="4181908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51CB01D0-9E5A-4375-BC99-FF2F1BC0D452}"/>
                </a:ext>
              </a:extLst>
            </p:cNvPr>
            <p:cNvGrpSpPr/>
            <p:nvPr/>
          </p:nvGrpSpPr>
          <p:grpSpPr>
            <a:xfrm>
              <a:off x="11394357" y="4181908"/>
              <a:ext cx="640080" cy="642874"/>
              <a:chOff x="2966637" y="2210816"/>
              <a:chExt cx="640080" cy="642874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81968B2-0FCE-4A9A-A9CC-ECC3442A3C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Content Placeholder 6">
                <a:extLst>
                  <a:ext uri="{FF2B5EF4-FFF2-40B4-BE49-F238E27FC236}">
                    <a16:creationId xmlns:a16="http://schemas.microsoft.com/office/drawing/2014/main" id="{4E025868-F038-40C5-A6AB-70B74627B9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$2,000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D3323F1A-7B3C-44EA-942E-04941D8257C9}"/>
                </a:ext>
              </a:extLst>
            </p:cNvPr>
            <p:cNvGrpSpPr/>
            <p:nvPr/>
          </p:nvGrpSpPr>
          <p:grpSpPr>
            <a:xfrm>
              <a:off x="7199547" y="4181908"/>
              <a:ext cx="640080" cy="642874"/>
              <a:chOff x="2966637" y="2210816"/>
              <a:chExt cx="640080" cy="642874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55054D0B-5154-45B6-A780-938B5809DD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Content Placeholder 6">
                <a:extLst>
                  <a:ext uri="{FF2B5EF4-FFF2-40B4-BE49-F238E27FC236}">
                    <a16:creationId xmlns:a16="http://schemas.microsoft.com/office/drawing/2014/main" id="{021D2420-478E-4411-82C6-DE8104947D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$1,000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C6F578C-3446-498B-9A34-6DAB6E58338C}"/>
                </a:ext>
              </a:extLst>
            </p:cNvPr>
            <p:cNvGrpSpPr/>
            <p:nvPr/>
          </p:nvGrpSpPr>
          <p:grpSpPr>
            <a:xfrm>
              <a:off x="5102142" y="4181908"/>
              <a:ext cx="640080" cy="642874"/>
              <a:chOff x="2966637" y="2210816"/>
              <a:chExt cx="640080" cy="642874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0EA18FE-BF75-45F1-A2AF-49F6F6081A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Content Placeholder 6">
                <a:extLst>
                  <a:ext uri="{FF2B5EF4-FFF2-40B4-BE49-F238E27FC236}">
                    <a16:creationId xmlns:a16="http://schemas.microsoft.com/office/drawing/2014/main" id="{4D921817-D6E3-485E-8E6F-7BF9A270A7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100" dirty="0">
                    <a:solidFill>
                      <a:sysClr val="windowText" lastClr="000000"/>
                    </a:solidFill>
                  </a:rPr>
                  <a:t>$500</a:t>
                </a:r>
                <a:endParaRPr kumimoji="0" lang="en-US" sz="11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2D0CD841-E423-409B-BE99-46DCCA0F9710}"/>
                </a:ext>
              </a:extLst>
            </p:cNvPr>
            <p:cNvGrpSpPr/>
            <p:nvPr/>
          </p:nvGrpSpPr>
          <p:grpSpPr>
            <a:xfrm>
              <a:off x="9296952" y="4181908"/>
              <a:ext cx="640080" cy="642874"/>
              <a:chOff x="2966637" y="2210816"/>
              <a:chExt cx="640080" cy="642874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0290D37-641B-4DBB-8788-E0433987F0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Content Placeholder 6">
                <a:extLst>
                  <a:ext uri="{FF2B5EF4-FFF2-40B4-BE49-F238E27FC236}">
                    <a16:creationId xmlns:a16="http://schemas.microsoft.com/office/drawing/2014/main" id="{4B2031EF-C80E-41C0-9FB3-5BF795F51F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$1,500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921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ADDA4EB-DE0D-4EC9-AD4E-B1109537D5A7}"/>
              </a:ext>
            </a:extLst>
          </p:cNvPr>
          <p:cNvGrpSpPr/>
          <p:nvPr/>
        </p:nvGrpSpPr>
        <p:grpSpPr>
          <a:xfrm>
            <a:off x="131179" y="3565479"/>
            <a:ext cx="11903258" cy="1259303"/>
            <a:chOff x="131179" y="3565479"/>
            <a:chExt cx="11903258" cy="1259303"/>
          </a:xfrm>
        </p:grpSpPr>
        <p:sp>
          <p:nvSpPr>
            <p:cNvPr id="114" name="Content Placeholder 6">
              <a:extLst>
                <a:ext uri="{FF2B5EF4-FFF2-40B4-BE49-F238E27FC236}">
                  <a16:creationId xmlns:a16="http://schemas.microsoft.com/office/drawing/2014/main" id="{3611DAA9-B4C9-4731-A471-372301BF65FF}"/>
                </a:ext>
              </a:extLst>
            </p:cNvPr>
            <p:cNvSpPr txBox="1">
              <a:spLocks/>
            </p:cNvSpPr>
            <p:nvPr/>
          </p:nvSpPr>
          <p:spPr>
            <a:xfrm>
              <a:off x="3289138" y="3565479"/>
              <a:ext cx="8449519" cy="56740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15" name="Content Placeholder 6">
              <a:extLst>
                <a:ext uri="{FF2B5EF4-FFF2-40B4-BE49-F238E27FC236}">
                  <a16:creationId xmlns:a16="http://schemas.microsoft.com/office/drawing/2014/main" id="{9D822327-5226-487D-A75D-535A07DE9253}"/>
                </a:ext>
              </a:extLst>
            </p:cNvPr>
            <p:cNvSpPr txBox="1">
              <a:spLocks/>
            </p:cNvSpPr>
            <p:nvPr/>
          </p:nvSpPr>
          <p:spPr>
            <a:xfrm>
              <a:off x="131179" y="3565479"/>
              <a:ext cx="2741271" cy="56740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Design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EB8AD54-6E1C-4984-BD00-BBE12075971B}"/>
                </a:ext>
              </a:extLst>
            </p:cNvPr>
            <p:cNvCxnSpPr>
              <a:cxnSpLocks/>
            </p:cNvCxnSpPr>
            <p:nvPr/>
          </p:nvCxnSpPr>
          <p:spPr>
            <a:xfrm>
              <a:off x="3324777" y="4181908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51CB01D0-9E5A-4375-BC99-FF2F1BC0D452}"/>
                </a:ext>
              </a:extLst>
            </p:cNvPr>
            <p:cNvGrpSpPr/>
            <p:nvPr/>
          </p:nvGrpSpPr>
          <p:grpSpPr>
            <a:xfrm>
              <a:off x="11394357" y="4181908"/>
              <a:ext cx="640080" cy="642874"/>
              <a:chOff x="2966637" y="2210816"/>
              <a:chExt cx="640080" cy="642874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81968B2-0FCE-4A9A-A9CC-ECC3442A3C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Content Placeholder 6">
                <a:extLst>
                  <a:ext uri="{FF2B5EF4-FFF2-40B4-BE49-F238E27FC236}">
                    <a16:creationId xmlns:a16="http://schemas.microsoft.com/office/drawing/2014/main" id="{4E025868-F038-40C5-A6AB-70B74627B9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$2,000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D3323F1A-7B3C-44EA-942E-04941D8257C9}"/>
                </a:ext>
              </a:extLst>
            </p:cNvPr>
            <p:cNvGrpSpPr/>
            <p:nvPr/>
          </p:nvGrpSpPr>
          <p:grpSpPr>
            <a:xfrm>
              <a:off x="7199547" y="4181908"/>
              <a:ext cx="640080" cy="642874"/>
              <a:chOff x="2966637" y="2210816"/>
              <a:chExt cx="640080" cy="642874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55054D0B-5154-45B6-A780-938B5809DD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Content Placeholder 6">
                <a:extLst>
                  <a:ext uri="{FF2B5EF4-FFF2-40B4-BE49-F238E27FC236}">
                    <a16:creationId xmlns:a16="http://schemas.microsoft.com/office/drawing/2014/main" id="{021D2420-478E-4411-82C6-DE8104947D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$1,000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C6F578C-3446-498B-9A34-6DAB6E58338C}"/>
                </a:ext>
              </a:extLst>
            </p:cNvPr>
            <p:cNvGrpSpPr/>
            <p:nvPr/>
          </p:nvGrpSpPr>
          <p:grpSpPr>
            <a:xfrm>
              <a:off x="5102142" y="4181908"/>
              <a:ext cx="640080" cy="642874"/>
              <a:chOff x="2966637" y="2210816"/>
              <a:chExt cx="640080" cy="642874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0EA18FE-BF75-45F1-A2AF-49F6F6081A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Content Placeholder 6">
                <a:extLst>
                  <a:ext uri="{FF2B5EF4-FFF2-40B4-BE49-F238E27FC236}">
                    <a16:creationId xmlns:a16="http://schemas.microsoft.com/office/drawing/2014/main" id="{4D921817-D6E3-485E-8E6F-7BF9A270A7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100" dirty="0">
                    <a:solidFill>
                      <a:sysClr val="windowText" lastClr="000000"/>
                    </a:solidFill>
                  </a:rPr>
                  <a:t>$500</a:t>
                </a:r>
                <a:endParaRPr kumimoji="0" lang="en-US" sz="11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2D0CD841-E423-409B-BE99-46DCCA0F9710}"/>
                </a:ext>
              </a:extLst>
            </p:cNvPr>
            <p:cNvGrpSpPr/>
            <p:nvPr/>
          </p:nvGrpSpPr>
          <p:grpSpPr>
            <a:xfrm>
              <a:off x="9296952" y="4181908"/>
              <a:ext cx="640080" cy="642874"/>
              <a:chOff x="2966637" y="2210816"/>
              <a:chExt cx="640080" cy="642874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0290D37-641B-4DBB-8788-E0433987F0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Content Placeholder 6">
                <a:extLst>
                  <a:ext uri="{FF2B5EF4-FFF2-40B4-BE49-F238E27FC236}">
                    <a16:creationId xmlns:a16="http://schemas.microsoft.com/office/drawing/2014/main" id="{4B2031EF-C80E-41C0-9FB3-5BF795F51F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$1,500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C992BE8-3653-4A2E-8C0E-C7885D2DD102}"/>
              </a:ext>
            </a:extLst>
          </p:cNvPr>
          <p:cNvGrpSpPr/>
          <p:nvPr/>
        </p:nvGrpSpPr>
        <p:grpSpPr>
          <a:xfrm>
            <a:off x="131179" y="1556287"/>
            <a:ext cx="11903258" cy="1259303"/>
            <a:chOff x="131179" y="1556287"/>
            <a:chExt cx="11903258" cy="1259303"/>
          </a:xfrm>
        </p:grpSpPr>
        <p:sp>
          <p:nvSpPr>
            <p:cNvPr id="33" name="Content Placeholder 6">
              <a:extLst>
                <a:ext uri="{FF2B5EF4-FFF2-40B4-BE49-F238E27FC236}">
                  <a16:creationId xmlns:a16="http://schemas.microsoft.com/office/drawing/2014/main" id="{D76FF51B-856C-4045-B09E-DA2CC3A93B3F}"/>
                </a:ext>
              </a:extLst>
            </p:cNvPr>
            <p:cNvSpPr txBox="1">
              <a:spLocks/>
            </p:cNvSpPr>
            <p:nvPr/>
          </p:nvSpPr>
          <p:spPr>
            <a:xfrm>
              <a:off x="3289138" y="1556287"/>
              <a:ext cx="8449519" cy="56740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38" name="Content Placeholder 6">
              <a:extLst>
                <a:ext uri="{FF2B5EF4-FFF2-40B4-BE49-F238E27FC236}">
                  <a16:creationId xmlns:a16="http://schemas.microsoft.com/office/drawing/2014/main" id="{29D37B06-B693-4F00-834E-A67A72755EFF}"/>
                </a:ext>
              </a:extLst>
            </p:cNvPr>
            <p:cNvSpPr txBox="1">
              <a:spLocks/>
            </p:cNvSpPr>
            <p:nvPr/>
          </p:nvSpPr>
          <p:spPr>
            <a:xfrm>
              <a:off x="131179" y="1556287"/>
              <a:ext cx="2741271" cy="56740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Enclosure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09B70EA-D243-47B1-BED3-1E1BB319DED5}"/>
                </a:ext>
              </a:extLst>
            </p:cNvPr>
            <p:cNvCxnSpPr>
              <a:cxnSpLocks/>
            </p:cNvCxnSpPr>
            <p:nvPr/>
          </p:nvCxnSpPr>
          <p:spPr>
            <a:xfrm>
              <a:off x="3324777" y="21727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BD6F621-94B1-49E9-BFE0-49B13476FA02}"/>
                </a:ext>
              </a:extLst>
            </p:cNvPr>
            <p:cNvGrpSpPr/>
            <p:nvPr/>
          </p:nvGrpSpPr>
          <p:grpSpPr>
            <a:xfrm>
              <a:off x="11394357" y="2172716"/>
              <a:ext cx="640080" cy="642874"/>
              <a:chOff x="2966637" y="2210816"/>
              <a:chExt cx="640080" cy="642874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E30118D-BDC4-4ED1-A043-3B664038EA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Content Placeholder 6">
                <a:extLst>
                  <a:ext uri="{FF2B5EF4-FFF2-40B4-BE49-F238E27FC236}">
                    <a16:creationId xmlns:a16="http://schemas.microsoft.com/office/drawing/2014/main" id="{02A3B57A-9533-46A8-9B72-FE9A7D610A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$8,000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7C6D26A1-3DE4-4D01-83C4-31B2019BAEF7}"/>
                </a:ext>
              </a:extLst>
            </p:cNvPr>
            <p:cNvGrpSpPr/>
            <p:nvPr/>
          </p:nvGrpSpPr>
          <p:grpSpPr>
            <a:xfrm>
              <a:off x="7199547" y="2172716"/>
              <a:ext cx="640080" cy="642874"/>
              <a:chOff x="2966637" y="2210816"/>
              <a:chExt cx="640080" cy="642874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66C6718-41D5-4032-83D1-3CE1DB64B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Content Placeholder 6">
                <a:extLst>
                  <a:ext uri="{FF2B5EF4-FFF2-40B4-BE49-F238E27FC236}">
                    <a16:creationId xmlns:a16="http://schemas.microsoft.com/office/drawing/2014/main" id="{C43066C1-B861-4CFC-A88B-86B49CC31C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$4,000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356CD118-BC52-4B09-8C77-64DA6B0902DE}"/>
                </a:ext>
              </a:extLst>
            </p:cNvPr>
            <p:cNvGrpSpPr/>
            <p:nvPr/>
          </p:nvGrpSpPr>
          <p:grpSpPr>
            <a:xfrm>
              <a:off x="5102142" y="2172716"/>
              <a:ext cx="640080" cy="642874"/>
              <a:chOff x="2966637" y="2210816"/>
              <a:chExt cx="640080" cy="642874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9E737E6-D633-42B0-B213-F76727C7BD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Content Placeholder 6">
                <a:extLst>
                  <a:ext uri="{FF2B5EF4-FFF2-40B4-BE49-F238E27FC236}">
                    <a16:creationId xmlns:a16="http://schemas.microsoft.com/office/drawing/2014/main" id="{5173B0F5-C4CC-4B86-84E8-DF29DD9123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$2,000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78911182-51A4-4F50-9FAF-922765253A23}"/>
                </a:ext>
              </a:extLst>
            </p:cNvPr>
            <p:cNvGrpSpPr/>
            <p:nvPr/>
          </p:nvGrpSpPr>
          <p:grpSpPr>
            <a:xfrm>
              <a:off x="9296952" y="2172716"/>
              <a:ext cx="640080" cy="642874"/>
              <a:chOff x="2966637" y="2210816"/>
              <a:chExt cx="640080" cy="642874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11FB906-7279-4750-922A-CC406C2220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677" y="2210816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Content Placeholder 6">
                <a:extLst>
                  <a:ext uri="{FF2B5EF4-FFF2-40B4-BE49-F238E27FC236}">
                    <a16:creationId xmlns:a16="http://schemas.microsoft.com/office/drawing/2014/main" id="{896BA1AF-8DB3-4E89-A100-B6478CCAF1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6637" y="2579370"/>
                <a:ext cx="640080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$6,000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Budget</a:t>
            </a:r>
          </a:p>
        </p:txBody>
      </p:sp>
      <p:sp>
        <p:nvSpPr>
          <p:cNvPr id="2" name="Rectangle 2">
            <a:hlinkClick r:id="rId3" tooltip="(opens new window)"/>
            <a:extLst>
              <a:ext uri="{FF2B5EF4-FFF2-40B4-BE49-F238E27FC236}">
                <a16:creationId xmlns:a16="http://schemas.microsoft.com/office/drawing/2014/main" id="{0E748F9E-E2F7-4255-B2C0-A090429C6E5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74080" y="-8560387"/>
            <a:ext cx="45719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5419672D-8333-49A0-A008-65E1E05DD51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  <p:sp>
        <p:nvSpPr>
          <p:cNvPr id="116" name="Content Placeholder 6">
            <a:extLst>
              <a:ext uri="{FF2B5EF4-FFF2-40B4-BE49-F238E27FC236}">
                <a16:creationId xmlns:a16="http://schemas.microsoft.com/office/drawing/2014/main" id="{0F7997A5-CA27-4B15-A333-59F30024F478}"/>
              </a:ext>
            </a:extLst>
          </p:cNvPr>
          <p:cNvSpPr txBox="1">
            <a:spLocks/>
          </p:cNvSpPr>
          <p:nvPr/>
        </p:nvSpPr>
        <p:spPr>
          <a:xfrm>
            <a:off x="3326976" y="1667334"/>
            <a:ext cx="3607223" cy="3453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7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$3,500</a:t>
            </a:r>
          </a:p>
        </p:txBody>
      </p:sp>
      <p:sp>
        <p:nvSpPr>
          <p:cNvPr id="117" name="Content Placeholder 6">
            <a:extLst>
              <a:ext uri="{FF2B5EF4-FFF2-40B4-BE49-F238E27FC236}">
                <a16:creationId xmlns:a16="http://schemas.microsoft.com/office/drawing/2014/main" id="{CBEC3A0A-2BA0-436D-A439-18785DD36D41}"/>
              </a:ext>
            </a:extLst>
          </p:cNvPr>
          <p:cNvSpPr txBox="1">
            <a:spLocks/>
          </p:cNvSpPr>
          <p:nvPr/>
        </p:nvSpPr>
        <p:spPr>
          <a:xfrm>
            <a:off x="3326976" y="3666301"/>
            <a:ext cx="4859691" cy="3657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7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$1,100</a:t>
            </a:r>
          </a:p>
        </p:txBody>
      </p:sp>
    </p:spTree>
    <p:extLst>
      <p:ext uri="{BB962C8B-B14F-4D97-AF65-F5344CB8AC3E}">
        <p14:creationId xmlns:p14="http://schemas.microsoft.com/office/powerpoint/2010/main" val="2263034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Design Budget</a:t>
            </a:r>
          </a:p>
        </p:txBody>
      </p:sp>
      <p:sp>
        <p:nvSpPr>
          <p:cNvPr id="2" name="Rectangle 2">
            <a:hlinkClick r:id="rId3" tooltip="(opens new window)"/>
            <a:extLst>
              <a:ext uri="{FF2B5EF4-FFF2-40B4-BE49-F238E27FC236}">
                <a16:creationId xmlns:a16="http://schemas.microsoft.com/office/drawing/2014/main" id="{0E748F9E-E2F7-4255-B2C0-A090429C6E5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74080" y="-8560387"/>
            <a:ext cx="45719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5419672D-8333-49A0-A008-65E1E05DD51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FF9EEB-5755-4766-BA8B-E4BD9AA94376}"/>
              </a:ext>
            </a:extLst>
          </p:cNvPr>
          <p:cNvGrpSpPr/>
          <p:nvPr/>
        </p:nvGrpSpPr>
        <p:grpSpPr>
          <a:xfrm>
            <a:off x="355480" y="3641076"/>
            <a:ext cx="2688038" cy="1788546"/>
            <a:chOff x="401779" y="3444304"/>
            <a:chExt cx="2688038" cy="178854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6E7A696-87BE-4609-AE56-01FADDC53614}"/>
                </a:ext>
              </a:extLst>
            </p:cNvPr>
            <p:cNvGrpSpPr/>
            <p:nvPr/>
          </p:nvGrpSpPr>
          <p:grpSpPr>
            <a:xfrm>
              <a:off x="401779" y="3444304"/>
              <a:ext cx="2688038" cy="403597"/>
              <a:chOff x="1086402" y="1056640"/>
              <a:chExt cx="3048718" cy="457200"/>
            </a:xfrm>
          </p:grpSpPr>
          <p:sp>
            <p:nvSpPr>
              <p:cNvPr id="54" name="Content Placeholder 6">
                <a:extLst>
                  <a:ext uri="{FF2B5EF4-FFF2-40B4-BE49-F238E27FC236}">
                    <a16:creationId xmlns:a16="http://schemas.microsoft.com/office/drawing/2014/main" id="{B9283C6A-7E41-4A12-899A-2B9C75D519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056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Structure</a:t>
                </a:r>
              </a:p>
            </p:txBody>
          </p:sp>
          <p:sp>
            <p:nvSpPr>
              <p:cNvPr id="55" name="Content Placeholder 6">
                <a:extLst>
                  <a:ext uri="{FF2B5EF4-FFF2-40B4-BE49-F238E27FC236}">
                    <a16:creationId xmlns:a16="http://schemas.microsoft.com/office/drawing/2014/main" id="{7EE4250A-DAE6-4351-A007-AF983F7F9A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056640"/>
                <a:ext cx="457200" cy="457200"/>
              </a:xfrm>
              <a:prstGeom prst="roundRect">
                <a:avLst/>
              </a:prstGeom>
              <a:solidFill>
                <a:srgbClr val="FFAFAF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CEC5DCD-1A56-4411-9FC7-9259156C8738}"/>
                </a:ext>
              </a:extLst>
            </p:cNvPr>
            <p:cNvGrpSpPr/>
            <p:nvPr/>
          </p:nvGrpSpPr>
          <p:grpSpPr>
            <a:xfrm>
              <a:off x="401779" y="3905954"/>
              <a:ext cx="2688038" cy="403597"/>
              <a:chOff x="1086402" y="1564640"/>
              <a:chExt cx="3048718" cy="457200"/>
            </a:xfrm>
          </p:grpSpPr>
          <p:sp>
            <p:nvSpPr>
              <p:cNvPr id="52" name="Content Placeholder 6">
                <a:extLst>
                  <a:ext uri="{FF2B5EF4-FFF2-40B4-BE49-F238E27FC236}">
                    <a16:creationId xmlns:a16="http://schemas.microsoft.com/office/drawing/2014/main" id="{312D32CC-62D3-4613-AD9B-BE73F24EA8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564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Build Plate Holder</a:t>
                </a:r>
              </a:p>
            </p:txBody>
          </p:sp>
          <p:sp>
            <p:nvSpPr>
              <p:cNvPr id="53" name="Content Placeholder 6">
                <a:extLst>
                  <a:ext uri="{FF2B5EF4-FFF2-40B4-BE49-F238E27FC236}">
                    <a16:creationId xmlns:a16="http://schemas.microsoft.com/office/drawing/2014/main" id="{1A1CD09F-0129-40B3-A5BC-612365D786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564640"/>
                <a:ext cx="457200" cy="457200"/>
              </a:xfrm>
              <a:prstGeom prst="roundRect">
                <a:avLst/>
              </a:prstGeom>
              <a:solidFill>
                <a:srgbClr val="F8CBAD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2B9AEF2-170B-440A-BB21-D8EB1CCA5F2D}"/>
                </a:ext>
              </a:extLst>
            </p:cNvPr>
            <p:cNvGrpSpPr/>
            <p:nvPr/>
          </p:nvGrpSpPr>
          <p:grpSpPr>
            <a:xfrm>
              <a:off x="401779" y="4367604"/>
              <a:ext cx="2688038" cy="403597"/>
              <a:chOff x="1086402" y="2072640"/>
              <a:chExt cx="3048718" cy="457200"/>
            </a:xfrm>
          </p:grpSpPr>
          <p:sp>
            <p:nvSpPr>
              <p:cNvPr id="50" name="Content Placeholder 6">
                <a:extLst>
                  <a:ext uri="{FF2B5EF4-FFF2-40B4-BE49-F238E27FC236}">
                    <a16:creationId xmlns:a16="http://schemas.microsoft.com/office/drawing/2014/main" id="{A064E9B5-8C88-4F0D-9BAC-F80E26EBB2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2072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Pneumatics </a:t>
                </a:r>
              </a:p>
            </p:txBody>
          </p:sp>
          <p:sp>
            <p:nvSpPr>
              <p:cNvPr id="51" name="Content Placeholder 6">
                <a:extLst>
                  <a:ext uri="{FF2B5EF4-FFF2-40B4-BE49-F238E27FC236}">
                    <a16:creationId xmlns:a16="http://schemas.microsoft.com/office/drawing/2014/main" id="{3DF2D115-BA15-45FE-BCD0-E8B20BBC70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2072640"/>
                <a:ext cx="457200" cy="457200"/>
              </a:xfrm>
              <a:prstGeom prst="roundRect">
                <a:avLst/>
              </a:prstGeom>
              <a:solidFill>
                <a:srgbClr val="B4C7E7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FB87268-0283-4019-B9FA-17885F3C6540}"/>
                </a:ext>
              </a:extLst>
            </p:cNvPr>
            <p:cNvGrpSpPr/>
            <p:nvPr/>
          </p:nvGrpSpPr>
          <p:grpSpPr>
            <a:xfrm>
              <a:off x="401779" y="4829253"/>
              <a:ext cx="2688038" cy="403597"/>
              <a:chOff x="1086402" y="2072640"/>
              <a:chExt cx="3048718" cy="457200"/>
            </a:xfrm>
          </p:grpSpPr>
          <p:sp>
            <p:nvSpPr>
              <p:cNvPr id="57" name="Content Placeholder 6">
                <a:extLst>
                  <a:ext uri="{FF2B5EF4-FFF2-40B4-BE49-F238E27FC236}">
                    <a16:creationId xmlns:a16="http://schemas.microsoft.com/office/drawing/2014/main" id="{D4C90175-95D5-400F-85E4-F0AD846262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2072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Suspension</a:t>
                </a:r>
              </a:p>
            </p:txBody>
          </p:sp>
          <p:sp>
            <p:nvSpPr>
              <p:cNvPr id="58" name="Content Placeholder 6">
                <a:extLst>
                  <a:ext uri="{FF2B5EF4-FFF2-40B4-BE49-F238E27FC236}">
                    <a16:creationId xmlns:a16="http://schemas.microsoft.com/office/drawing/2014/main" id="{D284F8FF-A66B-4F45-9706-CFD50948BD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2072640"/>
                <a:ext cx="457200" cy="457200"/>
              </a:xfrm>
              <a:prstGeom prst="roundRect">
                <a:avLst/>
              </a:prstGeom>
              <a:solidFill>
                <a:srgbClr val="C5E0B4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F30DD4-2DF1-4A6D-85E0-FA93186A9D27}"/>
              </a:ext>
            </a:extLst>
          </p:cNvPr>
          <p:cNvGrpSpPr/>
          <p:nvPr/>
        </p:nvGrpSpPr>
        <p:grpSpPr>
          <a:xfrm>
            <a:off x="355480" y="1440857"/>
            <a:ext cx="11629323" cy="1777099"/>
            <a:chOff x="405115" y="3117124"/>
            <a:chExt cx="11629323" cy="17770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FBAC395-6B42-45AB-A690-749AB885F962}"/>
                </a:ext>
              </a:extLst>
            </p:cNvPr>
            <p:cNvGrpSpPr/>
            <p:nvPr/>
          </p:nvGrpSpPr>
          <p:grpSpPr>
            <a:xfrm>
              <a:off x="405115" y="3634920"/>
              <a:ext cx="11629323" cy="1259303"/>
              <a:chOff x="416689" y="2535332"/>
              <a:chExt cx="11629323" cy="1259303"/>
            </a:xfrm>
          </p:grpSpPr>
          <p:sp>
            <p:nvSpPr>
              <p:cNvPr id="114" name="Content Placeholder 6">
                <a:extLst>
                  <a:ext uri="{FF2B5EF4-FFF2-40B4-BE49-F238E27FC236}">
                    <a16:creationId xmlns:a16="http://schemas.microsoft.com/office/drawing/2014/main" id="{3611DAA9-B4C9-4731-A471-372301BF65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6689" y="2535332"/>
                <a:ext cx="11333543" cy="567405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24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AEB8AD54-6E1C-4984-BD00-BBE1207597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689" y="3151761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51CB01D0-9E5A-4375-BC99-FF2F1BC0D452}"/>
                  </a:ext>
                </a:extLst>
              </p:cNvPr>
              <p:cNvGrpSpPr/>
              <p:nvPr/>
            </p:nvGrpSpPr>
            <p:grpSpPr>
              <a:xfrm>
                <a:off x="11187457" y="3151761"/>
                <a:ext cx="858555" cy="642874"/>
                <a:chOff x="2966637" y="2210816"/>
                <a:chExt cx="640080" cy="642874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381968B2-0FCE-4A9A-A9CC-ECC3442A3C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86677" y="2210816"/>
                  <a:ext cx="0" cy="38255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Content Placeholder 6">
                  <a:extLst>
                    <a:ext uri="{FF2B5EF4-FFF2-40B4-BE49-F238E27FC236}">
                      <a16:creationId xmlns:a16="http://schemas.microsoft.com/office/drawing/2014/main" id="{4E025868-F038-40C5-A6AB-70B74627B9C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966637" y="2579370"/>
                  <a:ext cx="640080" cy="274320"/>
                </a:xfrm>
                <a:prstGeom prst="roundRect">
                  <a:avLst>
                    <a:gd name="adj" fmla="val 17312"/>
                  </a:avLst>
                </a:prstGeom>
                <a:solidFill>
                  <a:sysClr val="window" lastClr="FFFFFF">
                    <a:lumMod val="85000"/>
                  </a:sys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vert="horz" lIns="91440" tIns="45720" rIns="91440" bIns="45720" rtlCol="0" anchor="ctr">
                  <a:normAutofit lnSpcReduction="100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None/>
                    <a:tabLst/>
                    <a:defRPr/>
                  </a:pPr>
                  <a:r>
                    <a:rPr lang="en-US" sz="1200" dirty="0">
                      <a:solidFill>
                        <a:sysClr val="windowText" lastClr="000000"/>
                      </a:solidFill>
                    </a:rPr>
                    <a:t>$2,000</a:t>
                  </a:r>
                  <a:endParaRPr kumimoji="0" lang="en-US" sz="12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endParaRP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D3323F1A-7B3C-44EA-942E-04941D8257C9}"/>
                  </a:ext>
                </a:extLst>
              </p:cNvPr>
              <p:cNvGrpSpPr/>
              <p:nvPr/>
            </p:nvGrpSpPr>
            <p:grpSpPr>
              <a:xfrm>
                <a:off x="5372796" y="3151761"/>
                <a:ext cx="858555" cy="642874"/>
                <a:chOff x="2966637" y="2210816"/>
                <a:chExt cx="640080" cy="642874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55054D0B-5154-45B6-A780-938B5809D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86677" y="2210816"/>
                  <a:ext cx="0" cy="38255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Content Placeholder 6">
                  <a:extLst>
                    <a:ext uri="{FF2B5EF4-FFF2-40B4-BE49-F238E27FC236}">
                      <a16:creationId xmlns:a16="http://schemas.microsoft.com/office/drawing/2014/main" id="{021D2420-478E-4411-82C6-DE8104947D1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966637" y="2579370"/>
                  <a:ext cx="640080" cy="274320"/>
                </a:xfrm>
                <a:prstGeom prst="roundRect">
                  <a:avLst>
                    <a:gd name="adj" fmla="val 17312"/>
                  </a:avLst>
                </a:prstGeom>
                <a:solidFill>
                  <a:sysClr val="window" lastClr="FFFFFF">
                    <a:lumMod val="85000"/>
                  </a:sys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vert="horz" lIns="91440" tIns="45720" rIns="91440" bIns="45720" rtlCol="0" anchor="ctr">
                  <a:normAutofit lnSpcReduction="100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None/>
                    <a:tabLst/>
                    <a:defRPr/>
                  </a:pPr>
                  <a:r>
                    <a:rPr lang="en-US" sz="1200" dirty="0">
                      <a:solidFill>
                        <a:sysClr val="windowText" lastClr="000000"/>
                      </a:solidFill>
                    </a:rPr>
                    <a:t>$1,000</a:t>
                  </a:r>
                  <a:endParaRPr kumimoji="0" lang="en-US" sz="12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endParaRPr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DC6F578C-3446-498B-9A34-6DAB6E58338C}"/>
                  </a:ext>
                </a:extLst>
              </p:cNvPr>
              <p:cNvGrpSpPr/>
              <p:nvPr/>
            </p:nvGrpSpPr>
            <p:grpSpPr>
              <a:xfrm>
                <a:off x="2465465" y="3151761"/>
                <a:ext cx="858555" cy="642874"/>
                <a:chOff x="2966637" y="2210816"/>
                <a:chExt cx="640080" cy="642874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D0EA18FE-BF75-45F1-A2AF-49F6F6081A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86677" y="2210816"/>
                  <a:ext cx="0" cy="38255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Content Placeholder 6">
                  <a:extLst>
                    <a:ext uri="{FF2B5EF4-FFF2-40B4-BE49-F238E27FC236}">
                      <a16:creationId xmlns:a16="http://schemas.microsoft.com/office/drawing/2014/main" id="{4D921817-D6E3-485E-8E6F-7BF9A270A7E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966637" y="2579370"/>
                  <a:ext cx="640080" cy="274320"/>
                </a:xfrm>
                <a:prstGeom prst="roundRect">
                  <a:avLst>
                    <a:gd name="adj" fmla="val 17312"/>
                  </a:avLst>
                </a:prstGeom>
                <a:solidFill>
                  <a:sysClr val="window" lastClr="FFFFFF">
                    <a:lumMod val="85000"/>
                  </a:sys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None/>
                    <a:tabLst/>
                    <a:defRPr/>
                  </a:pPr>
                  <a:r>
                    <a:rPr lang="en-US" sz="1100" dirty="0">
                      <a:solidFill>
                        <a:sysClr val="windowText" lastClr="000000"/>
                      </a:solidFill>
                    </a:rPr>
                    <a:t>$500</a:t>
                  </a:r>
                  <a:endParaRPr kumimoji="0" lang="en-US" sz="11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endParaRPr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2D0CD841-E423-409B-BE99-46DCCA0F9710}"/>
                  </a:ext>
                </a:extLst>
              </p:cNvPr>
              <p:cNvGrpSpPr/>
              <p:nvPr/>
            </p:nvGrpSpPr>
            <p:grpSpPr>
              <a:xfrm>
                <a:off x="8280127" y="3151761"/>
                <a:ext cx="858555" cy="642874"/>
                <a:chOff x="2966637" y="2210816"/>
                <a:chExt cx="640080" cy="642874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00290D37-641B-4DBB-8788-E0433987F0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86677" y="2210816"/>
                  <a:ext cx="0" cy="38255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Content Placeholder 6">
                  <a:extLst>
                    <a:ext uri="{FF2B5EF4-FFF2-40B4-BE49-F238E27FC236}">
                      <a16:creationId xmlns:a16="http://schemas.microsoft.com/office/drawing/2014/main" id="{4B2031EF-C80E-41C0-9FB3-5BF795F51FC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966637" y="2579370"/>
                  <a:ext cx="640080" cy="274320"/>
                </a:xfrm>
                <a:prstGeom prst="roundRect">
                  <a:avLst>
                    <a:gd name="adj" fmla="val 17312"/>
                  </a:avLst>
                </a:prstGeom>
                <a:solidFill>
                  <a:sysClr val="window" lastClr="FFFFFF">
                    <a:lumMod val="85000"/>
                  </a:sys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vert="horz" lIns="91440" tIns="45720" rIns="91440" bIns="45720" rtlCol="0" anchor="ctr">
                  <a:normAutofit lnSpcReduction="100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None/>
                    <a:tabLst/>
                    <a:defRPr/>
                  </a:pPr>
                  <a:r>
                    <a:rPr lang="en-US" sz="1200" dirty="0">
                      <a:solidFill>
                        <a:sysClr val="windowText" lastClr="000000"/>
                      </a:solidFill>
                    </a:rPr>
                    <a:t>$1,500</a:t>
                  </a:r>
                  <a:endParaRPr kumimoji="0" lang="en-US" sz="12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D9B1879-A78C-473C-8F60-3887441A375D}"/>
                  </a:ext>
                </a:extLst>
              </p:cNvPr>
              <p:cNvGrpSpPr/>
              <p:nvPr/>
            </p:nvGrpSpPr>
            <p:grpSpPr>
              <a:xfrm>
                <a:off x="441767" y="2626615"/>
                <a:ext cx="5947458" cy="384838"/>
                <a:chOff x="441767" y="2616861"/>
                <a:chExt cx="6514618" cy="384838"/>
              </a:xfrm>
            </p:grpSpPr>
            <p:sp>
              <p:nvSpPr>
                <p:cNvPr id="117" name="Content Placeholder 6">
                  <a:extLst>
                    <a:ext uri="{FF2B5EF4-FFF2-40B4-BE49-F238E27FC236}">
                      <a16:creationId xmlns:a16="http://schemas.microsoft.com/office/drawing/2014/main" id="{CBEC3A0A-2BA0-436D-A439-18785DD36D4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02146" y="2616861"/>
                  <a:ext cx="1354239" cy="384838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None/>
                    <a:tabLst/>
                    <a:defRPr/>
                  </a:pPr>
                  <a:r>
                    <a:rPr kumimoji="0" lang="en-US" sz="1700" i="0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Helvetica Neue" panose="02000503000000020004" pitchFamily="2" charset="0"/>
                    </a:rPr>
                    <a:t>$220</a:t>
                  </a:r>
                </a:p>
              </p:txBody>
            </p:sp>
            <p:sp>
              <p:nvSpPr>
                <p:cNvPr id="41" name="Content Placeholder 6">
                  <a:extLst>
                    <a:ext uri="{FF2B5EF4-FFF2-40B4-BE49-F238E27FC236}">
                      <a16:creationId xmlns:a16="http://schemas.microsoft.com/office/drawing/2014/main" id="{7659DCDE-19F5-448B-9EE1-8D2E6DB625C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062712" y="2616861"/>
                  <a:ext cx="1525930" cy="384838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None/>
                    <a:tabLst/>
                    <a:defRPr/>
                  </a:pPr>
                  <a:r>
                    <a:rPr kumimoji="0" lang="en-US" sz="1700" i="0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Helvetica Neue" panose="02000503000000020004" pitchFamily="2" charset="0"/>
                    </a:rPr>
                    <a:t>$243</a:t>
                  </a:r>
                </a:p>
              </p:txBody>
            </p:sp>
            <p:sp>
              <p:nvSpPr>
                <p:cNvPr id="42" name="Content Placeholder 6">
                  <a:extLst>
                    <a:ext uri="{FF2B5EF4-FFF2-40B4-BE49-F238E27FC236}">
                      <a16:creationId xmlns:a16="http://schemas.microsoft.com/office/drawing/2014/main" id="{9D0BE301-AA35-4E98-8774-6297BB7BF4C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409462" y="2616861"/>
                  <a:ext cx="1639747" cy="384838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None/>
                    <a:tabLst/>
                    <a:defRPr/>
                  </a:pPr>
                  <a:r>
                    <a:rPr kumimoji="0" lang="en-US" sz="1700" i="0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Helvetica Neue" panose="02000503000000020004" pitchFamily="2" charset="0"/>
                    </a:rPr>
                    <a:t>$292</a:t>
                  </a:r>
                </a:p>
              </p:txBody>
            </p:sp>
            <p:sp>
              <p:nvSpPr>
                <p:cNvPr id="43" name="Content Placeholder 6">
                  <a:extLst>
                    <a:ext uri="{FF2B5EF4-FFF2-40B4-BE49-F238E27FC236}">
                      <a16:creationId xmlns:a16="http://schemas.microsoft.com/office/drawing/2014/main" id="{894D3D7C-0D6D-43E9-9BDF-F8A87DC7A09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1767" y="2616861"/>
                  <a:ext cx="1954192" cy="384838"/>
                </a:xfrm>
                <a:prstGeom prst="roundRect">
                  <a:avLst/>
                </a:prstGeom>
                <a:solidFill>
                  <a:srgbClr val="FFAFAF"/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None/>
                    <a:tabLst/>
                    <a:defRPr/>
                  </a:pPr>
                  <a:r>
                    <a:rPr kumimoji="0" lang="en-US" sz="1700" i="0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Helvetica Neue" panose="02000503000000020004" pitchFamily="2" charset="0"/>
                    </a:rPr>
                    <a:t>$345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84EDB7A-22FB-4AF4-AE9D-24CEF65E2E1A}"/>
                </a:ext>
              </a:extLst>
            </p:cNvPr>
            <p:cNvGrpSpPr/>
            <p:nvPr/>
          </p:nvGrpSpPr>
          <p:grpSpPr>
            <a:xfrm>
              <a:off x="5967121" y="3117124"/>
              <a:ext cx="858555" cy="650609"/>
              <a:chOff x="5967121" y="2943503"/>
              <a:chExt cx="858555" cy="650609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1F076F8-0A4F-4607-AB5D-78176E64D3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6398" y="3211557"/>
                <a:ext cx="0" cy="3825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Content Placeholder 6">
                <a:extLst>
                  <a:ext uri="{FF2B5EF4-FFF2-40B4-BE49-F238E27FC236}">
                    <a16:creationId xmlns:a16="http://schemas.microsoft.com/office/drawing/2014/main" id="{F87FA9FD-3FB3-41DC-A112-42E93EF09C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67121" y="2943503"/>
                <a:ext cx="858555" cy="274320"/>
              </a:xfrm>
              <a:prstGeom prst="roundRect">
                <a:avLst>
                  <a:gd name="adj" fmla="val 17312"/>
                </a:avLst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$1,100</a:t>
                </a:r>
                <a:endParaRPr kumimoji="0" lang="en-US" sz="1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9248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AAF2538-168B-457A-8C48-963FD2E76570}"/>
              </a:ext>
            </a:extLst>
          </p:cNvPr>
          <p:cNvSpPr txBox="1">
            <a:spLocks/>
          </p:cNvSpPr>
          <p:nvPr/>
        </p:nvSpPr>
        <p:spPr>
          <a:xfrm>
            <a:off x="815051" y="1599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Description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9F6094C-D754-4C15-B8B7-3A5A0C341A72}"/>
              </a:ext>
            </a:extLst>
          </p:cNvPr>
          <p:cNvSpPr txBox="1">
            <a:spLocks/>
          </p:cNvSpPr>
          <p:nvPr/>
        </p:nvSpPr>
        <p:spPr>
          <a:xfrm>
            <a:off x="664578" y="2026536"/>
            <a:ext cx="10886955" cy="22860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	The objective of this project is to design a device which increases the amount of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recovered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steel powder in a metal additive manufacturing process. This device should be compatible with existing hardware and processes while ensuring the safety of the operators.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FB08BCF-30A1-4246-9658-95EB0CE41E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</p:spTree>
    <p:extLst>
      <p:ext uri="{BB962C8B-B14F-4D97-AF65-F5344CB8AC3E}">
        <p14:creationId xmlns:p14="http://schemas.microsoft.com/office/powerpoint/2010/main" val="268455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2EA2CF-35AA-43BF-B33C-D466854E4474}"/>
              </a:ext>
            </a:extLst>
          </p:cNvPr>
          <p:cNvSpPr txBox="1">
            <a:spLocks/>
          </p:cNvSpPr>
          <p:nvPr/>
        </p:nvSpPr>
        <p:spPr>
          <a:xfrm>
            <a:off x="495300" y="1418253"/>
            <a:ext cx="11201400" cy="439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Title Slide Background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3"/>
              </a:rPr>
              <a:t>https://www.materialise.com/en/blog/when-how-and-where-of-metal-3d-printing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Recycle - </a:t>
            </a:r>
            <a:r>
              <a:rPr lang="en-US" sz="1200" dirty="0">
                <a:hlinkClick r:id="rId4"/>
              </a:rPr>
              <a:t>https://www.recycling.com/wp-content/uploads/recycling%20symbols/black/Black%20Recycling%20Symbol%20%28U%2b267B%29.png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3D Systems – </a:t>
            </a:r>
            <a:r>
              <a:rPr lang="en-US" sz="1200" dirty="0">
                <a:hlinkClick r:id="rId5"/>
              </a:rPr>
              <a:t>https://www.3dsystems.com/3d-printers/prox-dmp-300/specifications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LPBF Demo GIF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6"/>
              </a:rPr>
              <a:t>https://thescopepopculturescience.blogspot.com/2015_01_01_archive.html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lang="en-US" sz="1200" dirty="0">
                <a:solidFill>
                  <a:sysClr val="windowText" lastClr="000000"/>
                </a:solidFill>
              </a:rPr>
              <a:t>Stainless Steel Properties - </a:t>
            </a:r>
            <a:r>
              <a:rPr lang="en-US" sz="1200" dirty="0">
                <a:hlinkClick r:id="rId7"/>
              </a:rPr>
              <a:t>https://www.3dsystems.com/materials/metal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lang="en-US" sz="1200" dirty="0">
                <a:solidFill>
                  <a:sysClr val="windowText" lastClr="000000"/>
                </a:solidFill>
              </a:rPr>
              <a:t>nTopology – </a:t>
            </a:r>
            <a:r>
              <a:rPr lang="en-US" sz="1200" dirty="0">
                <a:hlinkClick r:id="rId8"/>
              </a:rPr>
              <a:t>https://ntopology.com/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PAPR – </a:t>
            </a:r>
            <a:r>
              <a:rPr lang="en-US" sz="1200" dirty="0">
                <a:hlinkClick r:id="rId9"/>
              </a:rPr>
              <a:t>https://images-na.ssl-images-amazon.com/images/I/4125zPcBPNL.jpg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Sandblaster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10"/>
              </a:rPr>
              <a:t>https://badboyblasters.com/product/abrasive-media-sand-blaster-bb1050led-bvr-pr-hv-fl-2/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  <a:defRPr/>
            </a:pPr>
            <a:r>
              <a:rPr lang="en-US" sz="1200" dirty="0">
                <a:solidFill>
                  <a:sysClr val="windowText" lastClr="000000"/>
                </a:solidFill>
              </a:rPr>
              <a:t>AFRL Sign - </a:t>
            </a:r>
            <a:r>
              <a:rPr lang="en-US" sz="1200" dirty="0">
                <a:hlinkClick r:id="rId11"/>
              </a:rPr>
              <a:t>https://news.wfsu.org/post/eglin-air-force-base-ready-adjust-hiring-freeze</a:t>
            </a:r>
            <a:endParaRPr lang="en-US" sz="1200" dirty="0"/>
          </a:p>
          <a:p>
            <a:pPr marL="0" lvl="0" indent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Electric Vibrator - </a:t>
            </a:r>
            <a:r>
              <a:rPr lang="en-US" sz="1200" dirty="0">
                <a:hlinkClick r:id="rId12"/>
              </a:rPr>
              <a:t>https://www.mcmaster.com/5808k61</a:t>
            </a:r>
            <a:endParaRPr lang="en-US" sz="1200" dirty="0"/>
          </a:p>
          <a:p>
            <a:pPr marL="0" lvl="0" indent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Dampeners - </a:t>
            </a:r>
            <a:r>
              <a:rPr lang="en-US" sz="1200" dirty="0">
                <a:hlinkClick r:id="rId13"/>
              </a:rPr>
              <a:t>https://www.mcmaster.com/29895t54</a:t>
            </a:r>
            <a:r>
              <a:rPr lang="en-US" sz="1200" dirty="0"/>
              <a:t> , </a:t>
            </a:r>
            <a:r>
              <a:rPr lang="en-US" sz="1200" dirty="0">
                <a:hlinkClick r:id="rId14"/>
              </a:rPr>
              <a:t>https://www.mcmaster.com/9241k44</a:t>
            </a:r>
            <a:endParaRPr lang="en-US" sz="1200" dirty="0"/>
          </a:p>
          <a:p>
            <a:pPr marL="0" lvl="0" indent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Flour - </a:t>
            </a:r>
            <a:r>
              <a:rPr lang="en-US" sz="1200" dirty="0">
                <a:hlinkClick r:id="rId15"/>
              </a:rPr>
              <a:t>https://sugarandsparrow.com/homemade-cake-flour-recipe/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44C94F-905A-4306-B1CF-76173B7C6916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References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63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4000">
        <p159:morph option="byObject"/>
      </p:transition>
    </mc:Choice>
    <mc:Fallback xmlns="">
      <p:transition spd="slow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DDD9C2-DB83-4427-B7F5-9847D1E5B12C}"/>
              </a:ext>
            </a:extLst>
          </p:cNvPr>
          <p:cNvSpPr txBox="1">
            <a:spLocks/>
          </p:cNvSpPr>
          <p:nvPr/>
        </p:nvSpPr>
        <p:spPr>
          <a:xfrm>
            <a:off x="0" y="1074777"/>
            <a:ext cx="7686675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Team 501: Powder Recovery for Metal Additive Manufacturing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B4538-AF13-42D2-A88C-1783745FD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" y="92336"/>
            <a:ext cx="7010400" cy="1084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4C6F1-3A05-4D91-88C2-2F0222F85205}"/>
              </a:ext>
            </a:extLst>
          </p:cNvPr>
          <p:cNvSpPr txBox="1"/>
          <p:nvPr/>
        </p:nvSpPr>
        <p:spPr>
          <a:xfrm>
            <a:off x="94485" y="3199844"/>
            <a:ext cx="253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Arlan Ohrt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Kevin Richter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Vincent Giannetti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Noah Tipton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Joshua Dorfman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00F181-06C3-4973-AF90-BF4C17E93197}"/>
              </a:ext>
            </a:extLst>
          </p:cNvPr>
          <p:cNvSpPr txBox="1"/>
          <p:nvPr/>
        </p:nvSpPr>
        <p:spPr>
          <a:xfrm>
            <a:off x="-213360" y="5492977"/>
            <a:ext cx="2538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March 10</a:t>
            </a:r>
            <a:r>
              <a:rPr lang="en-US" baseline="30000" dirty="0">
                <a:solidFill>
                  <a:schemeClr val="bg1"/>
                </a:solidFill>
                <a:latin typeface="Helvetica Neue" panose="02000503000000020004"/>
              </a:rPr>
              <a:t>th</a:t>
            </a:r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, 2020</a:t>
            </a:r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8637D5-4203-4926-9FBB-CA9FB82FD4D1}"/>
              </a:ext>
            </a:extLst>
          </p:cNvPr>
          <p:cNvSpPr/>
          <p:nvPr/>
        </p:nvSpPr>
        <p:spPr>
          <a:xfrm>
            <a:off x="9109276" y="3981691"/>
            <a:ext cx="3082724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669AB-9458-4F58-8398-5F08497D421E}"/>
              </a:ext>
            </a:extLst>
          </p:cNvPr>
          <p:cNvSpPr/>
          <p:nvPr/>
        </p:nvSpPr>
        <p:spPr>
          <a:xfrm>
            <a:off x="8958805" y="3865944"/>
            <a:ext cx="3233195" cy="1944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0F31E66-8462-4DAE-9F22-FCCA1A4F6312}"/>
              </a:ext>
            </a:extLst>
          </p:cNvPr>
          <p:cNvSpPr/>
          <p:nvPr/>
        </p:nvSpPr>
        <p:spPr>
          <a:xfrm>
            <a:off x="6923314" y="3219061"/>
            <a:ext cx="5187821" cy="2593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98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79041-E31F-4C4A-86E4-7DD476A543D2}"/>
              </a:ext>
            </a:extLst>
          </p:cNvPr>
          <p:cNvSpPr txBox="1">
            <a:spLocks/>
          </p:cNvSpPr>
          <p:nvPr/>
        </p:nvSpPr>
        <p:spPr>
          <a:xfrm>
            <a:off x="363639" y="1273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Backup Slides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131142-392F-4319-9CC0-F8B73CAB854A}"/>
              </a:ext>
            </a:extLst>
          </p:cNvPr>
          <p:cNvGrpSpPr/>
          <p:nvPr/>
        </p:nvGrpSpPr>
        <p:grpSpPr>
          <a:xfrm>
            <a:off x="7193981" y="1958364"/>
            <a:ext cx="4242181" cy="2456637"/>
            <a:chOff x="6568948" y="1952576"/>
            <a:chExt cx="4242181" cy="2456637"/>
          </a:xfrm>
        </p:grpSpPr>
        <p:sp>
          <p:nvSpPr>
            <p:cNvPr id="11" name="Content Placeholder 5">
              <a:hlinkClick r:id="rId4" action="ppaction://hlinksldjump"/>
              <a:extLst>
                <a:ext uri="{FF2B5EF4-FFF2-40B4-BE49-F238E27FC236}">
                  <a16:creationId xmlns:a16="http://schemas.microsoft.com/office/drawing/2014/main" id="{D678F898-9320-48DB-B9B8-C04EDD30E44C}"/>
                </a:ext>
              </a:extLst>
            </p:cNvPr>
            <p:cNvSpPr txBox="1">
              <a:spLocks/>
            </p:cNvSpPr>
            <p:nvPr/>
          </p:nvSpPr>
          <p:spPr>
            <a:xfrm>
              <a:off x="6611765" y="1952576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Functional Decomposition</a:t>
              </a:r>
            </a:p>
          </p:txBody>
        </p:sp>
        <p:sp>
          <p:nvSpPr>
            <p:cNvPr id="12" name="Content Placeholder 5">
              <a:hlinkClick r:id="rId5" action="ppaction://hlinksldjump"/>
              <a:extLst>
                <a:ext uri="{FF2B5EF4-FFF2-40B4-BE49-F238E27FC236}">
                  <a16:creationId xmlns:a16="http://schemas.microsoft.com/office/drawing/2014/main" id="{4D12D0A3-4F21-4CAC-92FE-9DC5C74B0868}"/>
                </a:ext>
              </a:extLst>
            </p:cNvPr>
            <p:cNvSpPr txBox="1">
              <a:spLocks/>
            </p:cNvSpPr>
            <p:nvPr/>
          </p:nvSpPr>
          <p:spPr>
            <a:xfrm>
              <a:off x="6592098" y="2897314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Group Member Contact</a:t>
              </a:r>
            </a:p>
          </p:txBody>
        </p:sp>
        <p:sp>
          <p:nvSpPr>
            <p:cNvPr id="13" name="Content Placeholder 5">
              <a:hlinkClick r:id="rId6" action="ppaction://hlinksldjump"/>
              <a:extLst>
                <a:ext uri="{FF2B5EF4-FFF2-40B4-BE49-F238E27FC236}">
                  <a16:creationId xmlns:a16="http://schemas.microsoft.com/office/drawing/2014/main" id="{173E9937-991A-41B8-A5A3-A44A3901CDD0}"/>
                </a:ext>
              </a:extLst>
            </p:cNvPr>
            <p:cNvSpPr txBox="1">
              <a:spLocks/>
            </p:cNvSpPr>
            <p:nvPr/>
          </p:nvSpPr>
          <p:spPr>
            <a:xfrm>
              <a:off x="6568948" y="3842051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nTopology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1F5E38-3E75-44AB-8BF9-DFDD9D281A8E}"/>
              </a:ext>
            </a:extLst>
          </p:cNvPr>
          <p:cNvGrpSpPr/>
          <p:nvPr/>
        </p:nvGrpSpPr>
        <p:grpSpPr>
          <a:xfrm>
            <a:off x="452692" y="1958364"/>
            <a:ext cx="4199364" cy="2456637"/>
            <a:chOff x="487416" y="1952576"/>
            <a:chExt cx="4199364" cy="2456637"/>
          </a:xfrm>
        </p:grpSpPr>
        <p:sp>
          <p:nvSpPr>
            <p:cNvPr id="6" name="Content Placeholder 5">
              <a:hlinkClick r:id="rId7" action="ppaction://hlinksldjump"/>
              <a:extLst>
                <a:ext uri="{FF2B5EF4-FFF2-40B4-BE49-F238E27FC236}">
                  <a16:creationId xmlns:a16="http://schemas.microsoft.com/office/drawing/2014/main" id="{0CD56A20-60CC-493E-AC84-4F0000BF5B8F}"/>
                </a:ext>
              </a:extLst>
            </p:cNvPr>
            <p:cNvSpPr txBox="1">
              <a:spLocks/>
            </p:cNvSpPr>
            <p:nvPr/>
          </p:nvSpPr>
          <p:spPr>
            <a:xfrm>
              <a:off x="487416" y="2897314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Precipitation Hardening Explained</a:t>
              </a:r>
            </a:p>
          </p:txBody>
        </p:sp>
        <p:sp>
          <p:nvSpPr>
            <p:cNvPr id="10" name="Content Placeholder 5">
              <a:hlinkClick r:id="rId8" action="ppaction://hlinksldjump"/>
              <a:extLst>
                <a:ext uri="{FF2B5EF4-FFF2-40B4-BE49-F238E27FC236}">
                  <a16:creationId xmlns:a16="http://schemas.microsoft.com/office/drawing/2014/main" id="{7717A126-E6A5-4B80-8484-23DFB1993780}"/>
                </a:ext>
              </a:extLst>
            </p:cNvPr>
            <p:cNvSpPr txBox="1">
              <a:spLocks/>
            </p:cNvSpPr>
            <p:nvPr/>
          </p:nvSpPr>
          <p:spPr>
            <a:xfrm>
              <a:off x="487416" y="3842051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17- 4PH Material</a:t>
              </a:r>
            </a:p>
          </p:txBody>
        </p:sp>
        <p:sp>
          <p:nvSpPr>
            <p:cNvPr id="14" name="Content Placeholder 5">
              <a:hlinkClick r:id="rId9" action="ppaction://hlinksldjump"/>
              <a:extLst>
                <a:ext uri="{FF2B5EF4-FFF2-40B4-BE49-F238E27FC236}">
                  <a16:creationId xmlns:a16="http://schemas.microsoft.com/office/drawing/2014/main" id="{28C08A01-D5B3-4249-AD11-D376771B3F6C}"/>
                </a:ext>
              </a:extLst>
            </p:cNvPr>
            <p:cNvSpPr txBox="1">
              <a:spLocks/>
            </p:cNvSpPr>
            <p:nvPr/>
          </p:nvSpPr>
          <p:spPr>
            <a:xfrm>
              <a:off x="487416" y="1952576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3D Systems Printer Specs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845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F723FE-12B2-4C3F-A6E1-4447851D2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84" y="324092"/>
            <a:ext cx="4004187" cy="91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36973E-061F-4E6A-BA66-DBE76883A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86" y="1589819"/>
            <a:ext cx="11208152" cy="3727794"/>
          </a:xfrm>
          <a:prstGeom prst="roundRect">
            <a:avLst>
              <a:gd name="adj" fmla="val 5179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A0E01FE-ADBF-4700-A90D-7A873BB3035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5" action="ppaction://hlinksldjump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3229291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FB19F-1ED5-41BA-BF67-1A722757B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07" y="150471"/>
            <a:ext cx="10160986" cy="5578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2EA662-7BD7-4D4C-A20B-4D447F6F53C9}"/>
              </a:ext>
            </a:extLst>
          </p:cNvPr>
          <p:cNvSpPr/>
          <p:nvPr/>
        </p:nvSpPr>
        <p:spPr>
          <a:xfrm>
            <a:off x="7224249" y="81023"/>
            <a:ext cx="1944546" cy="5763444"/>
          </a:xfrm>
          <a:prstGeom prst="roundRect">
            <a:avLst/>
          </a:prstGeom>
          <a:noFill/>
          <a:ln w="76200" cap="flat" cmpd="sng" algn="ctr">
            <a:solidFill>
              <a:srgbClr val="FF0000">
                <a:alpha val="80000"/>
              </a:srgbClr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A35470-32DD-40EB-8054-5B4E3CD2A4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4" action="ppaction://hlinksldjump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3850039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592FFBA-ECF7-43C0-B032-FE58AB80E2DD}"/>
              </a:ext>
            </a:extLst>
          </p:cNvPr>
          <p:cNvSpPr txBox="1">
            <a:spLocks/>
          </p:cNvSpPr>
          <p:nvPr/>
        </p:nvSpPr>
        <p:spPr>
          <a:xfrm>
            <a:off x="186643" y="0"/>
            <a:ext cx="11885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Group Contact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1ED505BD-7F10-4B05-B12D-CB0DC1E72B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46983B-CB38-4485-8D87-4A45D7FC4853}"/>
              </a:ext>
            </a:extLst>
          </p:cNvPr>
          <p:cNvGrpSpPr/>
          <p:nvPr/>
        </p:nvGrpSpPr>
        <p:grpSpPr>
          <a:xfrm>
            <a:off x="7345200" y="1441576"/>
            <a:ext cx="2133600" cy="3730899"/>
            <a:chOff x="456270" y="1690688"/>
            <a:chExt cx="2133600" cy="373089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CD2B6FD-D69C-413B-87B3-CD5710D26AC0}"/>
                </a:ext>
              </a:extLst>
            </p:cNvPr>
            <p:cNvSpPr txBox="1"/>
            <p:nvPr/>
          </p:nvSpPr>
          <p:spPr>
            <a:xfrm>
              <a:off x="457200" y="473057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Arlan Ohrt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5BEB1B8-490F-4C78-ADE0-43014A007400}"/>
                </a:ext>
              </a:extLst>
            </p:cNvPr>
            <p:cNvSpPr txBox="1"/>
            <p:nvPr/>
          </p:nvSpPr>
          <p:spPr>
            <a:xfrm>
              <a:off x="457200" y="5083033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ago16b@my.fsu.edu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B860F65-42D6-4D54-BE85-31EE36B58862}"/>
                </a:ext>
              </a:extLst>
            </p:cNvPr>
            <p:cNvSpPr/>
            <p:nvPr/>
          </p:nvSpPr>
          <p:spPr>
            <a:xfrm>
              <a:off x="456270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6" name="Picture 45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6F2E67DF-92D9-404E-81D0-EB70BE38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070" y="2071688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6B9C30B-7E0E-4A2D-995E-53FD16C6C43A}"/>
              </a:ext>
            </a:extLst>
          </p:cNvPr>
          <p:cNvGrpSpPr/>
          <p:nvPr/>
        </p:nvGrpSpPr>
        <p:grpSpPr>
          <a:xfrm>
            <a:off x="9689989" y="1433071"/>
            <a:ext cx="2133600" cy="3747909"/>
            <a:chOff x="7310091" y="1692655"/>
            <a:chExt cx="2133600" cy="374790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D253E4A-2A33-4E34-8E0F-FE30D92EA604}"/>
                </a:ext>
              </a:extLst>
            </p:cNvPr>
            <p:cNvSpPr txBox="1"/>
            <p:nvPr/>
          </p:nvSpPr>
          <p:spPr>
            <a:xfrm>
              <a:off x="7311021" y="4740655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Kevin Richter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3273FF-E0D3-4930-9667-0ECC6F52849F}"/>
                </a:ext>
              </a:extLst>
            </p:cNvPr>
            <p:cNvSpPr txBox="1"/>
            <p:nvPr/>
          </p:nvSpPr>
          <p:spPr>
            <a:xfrm>
              <a:off x="7311021" y="5102010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kr15@my.fsu.edu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F9A38542-63EE-45D3-896C-C41B423C962D}"/>
                </a:ext>
              </a:extLst>
            </p:cNvPr>
            <p:cNvSpPr/>
            <p:nvPr/>
          </p:nvSpPr>
          <p:spPr>
            <a:xfrm>
              <a:off x="7310091" y="1692655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1" name="Picture 50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27997D76-A69F-459D-B083-13C6C1E83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4891" y="2073655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923BD8-2DF5-4C7D-BE03-3F7A4AFB2588}"/>
              </a:ext>
            </a:extLst>
          </p:cNvPr>
          <p:cNvGrpSpPr/>
          <p:nvPr/>
        </p:nvGrpSpPr>
        <p:grpSpPr>
          <a:xfrm>
            <a:off x="2655624" y="1431973"/>
            <a:ext cx="2133600" cy="3750105"/>
            <a:chOff x="2740877" y="1690459"/>
            <a:chExt cx="2133600" cy="375010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63A3D4-82D2-4422-87D6-F767F7A42287}"/>
                </a:ext>
              </a:extLst>
            </p:cNvPr>
            <p:cNvSpPr txBox="1"/>
            <p:nvPr/>
          </p:nvSpPr>
          <p:spPr>
            <a:xfrm>
              <a:off x="2741807" y="4738459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Noah Tipton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9B860D7-8970-4D1F-B50B-2110068F4375}"/>
                </a:ext>
              </a:extLst>
            </p:cNvPr>
            <p:cNvSpPr txBox="1"/>
            <p:nvPr/>
          </p:nvSpPr>
          <p:spPr>
            <a:xfrm>
              <a:off x="2741807" y="5102010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nrt15@my.fsu.edu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59C1EE5-3D77-4DE6-90D3-D366FDBDB794}"/>
                </a:ext>
              </a:extLst>
            </p:cNvPr>
            <p:cNvSpPr/>
            <p:nvPr/>
          </p:nvSpPr>
          <p:spPr>
            <a:xfrm>
              <a:off x="2740877" y="1690459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6" name="Picture 55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E6830462-F21D-4FFF-91DC-5EC4B8BA0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5677" y="2071459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566A3-5544-4334-99C8-F6A233B032DC}"/>
              </a:ext>
            </a:extLst>
          </p:cNvPr>
          <p:cNvGrpSpPr/>
          <p:nvPr/>
        </p:nvGrpSpPr>
        <p:grpSpPr>
          <a:xfrm>
            <a:off x="310836" y="1437522"/>
            <a:ext cx="2133600" cy="3739008"/>
            <a:chOff x="5025484" y="1690688"/>
            <a:chExt cx="2133600" cy="373900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CAC6F8C-AB0E-4E82-BA2A-7718C0491C1E}"/>
                </a:ext>
              </a:extLst>
            </p:cNvPr>
            <p:cNvSpPr txBox="1"/>
            <p:nvPr/>
          </p:nvSpPr>
          <p:spPr>
            <a:xfrm>
              <a:off x="5026414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Vincent Giannetti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394240A-A173-4E06-9741-525583E27500}"/>
                </a:ext>
              </a:extLst>
            </p:cNvPr>
            <p:cNvSpPr txBox="1"/>
            <p:nvPr/>
          </p:nvSpPr>
          <p:spPr>
            <a:xfrm>
              <a:off x="5026414" y="5091142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vjg15b@my.fsu.edu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7E8EC6A-8218-457C-881F-BC0D0BF7350C}"/>
                </a:ext>
              </a:extLst>
            </p:cNvPr>
            <p:cNvSpPr/>
            <p:nvPr/>
          </p:nvSpPr>
          <p:spPr>
            <a:xfrm>
              <a:off x="5025484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1" name="Picture 60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2313F83E-7DD5-4C9F-ACD1-859462613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0284" y="2071688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492C775-6D10-4327-B3F4-E8B1D4E88CC1}"/>
              </a:ext>
            </a:extLst>
          </p:cNvPr>
          <p:cNvGrpSpPr/>
          <p:nvPr/>
        </p:nvGrpSpPr>
        <p:grpSpPr>
          <a:xfrm>
            <a:off x="5000412" y="1437522"/>
            <a:ext cx="2133600" cy="3739007"/>
            <a:chOff x="9594698" y="1690688"/>
            <a:chExt cx="2133600" cy="373900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7F9D074-3F3D-443A-A488-D8D1136B06E4}"/>
                </a:ext>
              </a:extLst>
            </p:cNvPr>
            <p:cNvSpPr txBox="1"/>
            <p:nvPr/>
          </p:nvSpPr>
          <p:spPr>
            <a:xfrm>
              <a:off x="9595628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Joshua Dorfman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E5C6F92-9EB8-48C2-A12C-A5F6D85347D9}"/>
                </a:ext>
              </a:extLst>
            </p:cNvPr>
            <p:cNvSpPr txBox="1"/>
            <p:nvPr/>
          </p:nvSpPr>
          <p:spPr>
            <a:xfrm>
              <a:off x="9595628" y="5091141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jd16s@my.fsu.edu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A826C329-DA57-4F64-ACA1-546D2B5D6CF4}"/>
                </a:ext>
              </a:extLst>
            </p:cNvPr>
            <p:cNvSpPr/>
            <p:nvPr/>
          </p:nvSpPr>
          <p:spPr>
            <a:xfrm>
              <a:off x="9594698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6" name="Picture 6">
              <a:extLst>
                <a:ext uri="{FF2B5EF4-FFF2-40B4-BE49-F238E27FC236}">
                  <a16:creationId xmlns:a16="http://schemas.microsoft.com/office/drawing/2014/main" id="{B30B6953-1031-49C5-8202-B5EEEBBF78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4" r="5134" b="17961"/>
            <a:stretch/>
          </p:blipFill>
          <p:spPr bwMode="auto">
            <a:xfrm flipH="1">
              <a:off x="9907346" y="2071688"/>
              <a:ext cx="1508304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19283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592FFBA-ECF7-43C0-B032-FE58AB80E2DD}"/>
              </a:ext>
            </a:extLst>
          </p:cNvPr>
          <p:cNvSpPr txBox="1">
            <a:spLocks/>
          </p:cNvSpPr>
          <p:nvPr/>
        </p:nvSpPr>
        <p:spPr>
          <a:xfrm>
            <a:off x="186643" y="0"/>
            <a:ext cx="11885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Functional Decomposition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72CFAE-D6BB-4CA5-BF0E-F292C44CB8BA}"/>
              </a:ext>
            </a:extLst>
          </p:cNvPr>
          <p:cNvGrpSpPr/>
          <p:nvPr/>
        </p:nvGrpSpPr>
        <p:grpSpPr>
          <a:xfrm>
            <a:off x="652525" y="1388961"/>
            <a:ext cx="10886951" cy="3912242"/>
            <a:chOff x="1441704" y="623806"/>
            <a:chExt cx="9869549" cy="526693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9C16673-EA1D-4DD9-AD42-336C5FAFF7C8}"/>
                </a:ext>
              </a:extLst>
            </p:cNvPr>
            <p:cNvSpPr/>
            <p:nvPr/>
          </p:nvSpPr>
          <p:spPr>
            <a:xfrm>
              <a:off x="5017008" y="623806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Recover Powder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AC555E-74CF-4C29-82EE-31351819F830}"/>
                </a:ext>
              </a:extLst>
            </p:cNvPr>
            <p:cNvCxnSpPr/>
            <p:nvPr/>
          </p:nvCxnSpPr>
          <p:spPr>
            <a:xfrm>
              <a:off x="6132576" y="1586970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C929DE-BB3A-4006-9F84-1403FC1153CA}"/>
                </a:ext>
              </a:extLst>
            </p:cNvPr>
            <p:cNvCxnSpPr>
              <a:cxnSpLocks/>
            </p:cNvCxnSpPr>
            <p:nvPr/>
          </p:nvCxnSpPr>
          <p:spPr>
            <a:xfrm>
              <a:off x="2501040" y="2139963"/>
              <a:ext cx="7187898" cy="15651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5D9EB21-4105-404A-B329-BE40A2F6CE9F}"/>
                </a:ext>
              </a:extLst>
            </p:cNvPr>
            <p:cNvSpPr/>
            <p:nvPr/>
          </p:nvSpPr>
          <p:spPr>
            <a:xfrm>
              <a:off x="1441704" y="2696443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Manage Powder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30D21B-031B-44B8-B856-4846713A9CB7}"/>
                </a:ext>
              </a:extLst>
            </p:cNvPr>
            <p:cNvCxnSpPr/>
            <p:nvPr/>
          </p:nvCxnSpPr>
          <p:spPr>
            <a:xfrm>
              <a:off x="2520696" y="2135611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4C076D8-77C3-49AC-942F-F1B1B351114F}"/>
                </a:ext>
              </a:extLst>
            </p:cNvPr>
            <p:cNvCxnSpPr/>
            <p:nvPr/>
          </p:nvCxnSpPr>
          <p:spPr>
            <a:xfrm>
              <a:off x="6132576" y="2144754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2528D78-2ED3-43FF-805A-748E12F58FC5}"/>
                </a:ext>
              </a:extLst>
            </p:cNvPr>
            <p:cNvCxnSpPr/>
            <p:nvPr/>
          </p:nvCxnSpPr>
          <p:spPr>
            <a:xfrm>
              <a:off x="9671304" y="2144754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CE4BE0A-9DD0-40EB-8565-3A137AA49242}"/>
                </a:ext>
              </a:extLst>
            </p:cNvPr>
            <p:cNvSpPr/>
            <p:nvPr/>
          </p:nvSpPr>
          <p:spPr>
            <a:xfrm>
              <a:off x="5886397" y="3813052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Holds the part in the area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0DEA508-E92C-406B-A6BE-CEAC64E192AF}"/>
                </a:ext>
              </a:extLst>
            </p:cNvPr>
            <p:cNvSpPr/>
            <p:nvPr/>
          </p:nvSpPr>
          <p:spPr>
            <a:xfrm>
              <a:off x="2304820" y="4922740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Transports powder to a container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E87B5A5-9009-4CBB-9D08-F203BAFF17AC}"/>
                </a:ext>
              </a:extLst>
            </p:cNvPr>
            <p:cNvSpPr/>
            <p:nvPr/>
          </p:nvSpPr>
          <p:spPr>
            <a:xfrm>
              <a:off x="2308935" y="3809572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Separates powder from the part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F924594-3137-4DE0-84DE-B1BA86C3CF1E}"/>
                </a:ext>
              </a:extLst>
            </p:cNvPr>
            <p:cNvSpPr/>
            <p:nvPr/>
          </p:nvSpPr>
          <p:spPr>
            <a:xfrm>
              <a:off x="9487568" y="3815058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Insulates the user from powder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B3A1399-DDEF-4570-99B3-9FE63A48B2F2}"/>
                </a:ext>
              </a:extLst>
            </p:cNvPr>
            <p:cNvSpPr/>
            <p:nvPr/>
          </p:nvSpPr>
          <p:spPr>
            <a:xfrm>
              <a:off x="9487567" y="4927578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Prevents powder contamination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555D6C4-D0CC-4B1B-93DE-7376EDE2AB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6454" y="3660032"/>
              <a:ext cx="6486" cy="175121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255BB18-BCBE-48E3-8040-09137D312092}"/>
                </a:ext>
              </a:extLst>
            </p:cNvPr>
            <p:cNvCxnSpPr>
              <a:cxnSpLocks/>
            </p:cNvCxnSpPr>
            <p:nvPr/>
          </p:nvCxnSpPr>
          <p:spPr>
            <a:xfrm>
              <a:off x="9116952" y="3666528"/>
              <a:ext cx="0" cy="1737794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DF93214-1E86-4E9B-8BD8-BA9465CE81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1645" y="4294634"/>
              <a:ext cx="364754" cy="0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A828005-9E5B-4660-B8E1-F258A7976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16952" y="4296640"/>
              <a:ext cx="370618" cy="0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50C6654-1DA1-4ACF-A499-D97B0770D9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7142" y="5404322"/>
              <a:ext cx="390428" cy="75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5647B43-C949-46F0-90C3-8B0477F870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7668" y="5411244"/>
              <a:ext cx="387153" cy="361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5E30F86-D683-43D0-8B70-346DE33B8B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5306" y="3659607"/>
              <a:ext cx="2820" cy="64992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6E0FE05-3416-4D90-9DD6-89BC39993D38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1938153" y="4291155"/>
              <a:ext cx="370782" cy="0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A113218-00F6-4AD0-AFFA-45DD322467C7}"/>
                </a:ext>
              </a:extLst>
            </p:cNvPr>
            <p:cNvSpPr/>
            <p:nvPr/>
          </p:nvSpPr>
          <p:spPr>
            <a:xfrm>
              <a:off x="5017008" y="2696443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Support the Part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ADC3511-BAB1-487F-865B-1F5741D9E5D3}"/>
                </a:ext>
              </a:extLst>
            </p:cNvPr>
            <p:cNvSpPr/>
            <p:nvPr/>
          </p:nvSpPr>
          <p:spPr>
            <a:xfrm>
              <a:off x="8592312" y="2702538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Inhibit Powder</a:t>
              </a:r>
            </a:p>
          </p:txBody>
        </p:sp>
      </p:grp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1ED505BD-7F10-4B05-B12D-CB0DC1E72B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821495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79041-E31F-4C4A-86E4-7DD476A543D2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Precipitation Hardening Explained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D56A20-60CC-493E-AC84-4F0000BF5B8F}"/>
              </a:ext>
            </a:extLst>
          </p:cNvPr>
          <p:cNvSpPr txBox="1">
            <a:spLocks/>
          </p:cNvSpPr>
          <p:nvPr/>
        </p:nvSpPr>
        <p:spPr>
          <a:xfrm>
            <a:off x="352062" y="1203767"/>
            <a:ext cx="5759371" cy="4398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The strength and hardness of some materials can be increased by the formation of very small particles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This is done through heat treatments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It is called “Precipitation Hardening” because the process results in very small particles, called “Precipitates”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This works because precipitates help block dislocation motion, which is an important aspect of a materials failure and properties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2B88E73-609D-4651-9018-DB6F01B5647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458755-BB0A-4871-A66C-D6FB52D13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943" y="1238492"/>
            <a:ext cx="5371151" cy="299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7B4ECC3-7DC1-4334-B926-D06343412B39}"/>
              </a:ext>
            </a:extLst>
          </p:cNvPr>
          <p:cNvSpPr txBox="1">
            <a:spLocks/>
          </p:cNvSpPr>
          <p:nvPr/>
        </p:nvSpPr>
        <p:spPr>
          <a:xfrm>
            <a:off x="6569596" y="4768770"/>
            <a:ext cx="5329179" cy="5092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hlinkClick r:id="rId5"/>
              </a:rPr>
              <a:t>http://www.engineeringenotes.com/metallurgy/age-hardening-treatment/age-hardening-treatment-of-metals-metallurgy/26376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70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79041-E31F-4C4A-86E4-7DD476A543D2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17- 4PH Stainless Steel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2B88E73-609D-4651-9018-DB6F01B5647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7B4ECC3-7DC1-4334-B926-D06343412B39}"/>
              </a:ext>
            </a:extLst>
          </p:cNvPr>
          <p:cNvSpPr txBox="1">
            <a:spLocks/>
          </p:cNvSpPr>
          <p:nvPr/>
        </p:nvSpPr>
        <p:spPr>
          <a:xfrm>
            <a:off x="3340259" y="5058137"/>
            <a:ext cx="5329179" cy="5092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hlinkClick r:id="rId4"/>
              </a:rPr>
              <a:t>https://www.3dsystems.com/sites/default/files/2017-06/3D-Systems_17-4_PH_%28B%29_DMP_DATASHEET_US_A4_2017.06.21_WEB.pdf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577335-D644-404A-A386-AE12DAE88590}"/>
              </a:ext>
            </a:extLst>
          </p:cNvPr>
          <p:cNvGrpSpPr/>
          <p:nvPr/>
        </p:nvGrpSpPr>
        <p:grpSpPr>
          <a:xfrm>
            <a:off x="333733" y="1342662"/>
            <a:ext cx="11524534" cy="3397531"/>
            <a:chOff x="402534" y="1342662"/>
            <a:chExt cx="11524534" cy="339753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B67323B-458E-4079-89AF-EB2DCEAE8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3243" y="1342662"/>
              <a:ext cx="3697465" cy="3397531"/>
            </a:xfrm>
            <a:prstGeom prst="roundRect">
              <a:avLst>
                <a:gd name="adj" fmla="val 348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D34F211-A4A4-422A-B1FE-AC020FA67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534" y="1854276"/>
              <a:ext cx="3382388" cy="2374303"/>
            </a:xfrm>
            <a:prstGeom prst="roundRect">
              <a:avLst>
                <a:gd name="adj" fmla="val 46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35664D-2FC7-419C-9ED4-3E68AE76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6406" y="2080248"/>
              <a:ext cx="3660662" cy="1922358"/>
            </a:xfrm>
            <a:prstGeom prst="roundRect">
              <a:avLst>
                <a:gd name="adj" fmla="val 2573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28562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BF9294B5-B69B-4845-B091-8FD323D5165B}"/>
              </a:ext>
            </a:extLst>
          </p:cNvPr>
          <p:cNvSpPr txBox="1">
            <a:spLocks/>
          </p:cNvSpPr>
          <p:nvPr/>
        </p:nvSpPr>
        <p:spPr>
          <a:xfrm>
            <a:off x="479384" y="2326511"/>
            <a:ext cx="2310115" cy="28705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9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AAF2538-168B-457A-8C48-963FD2E76570}"/>
              </a:ext>
            </a:extLst>
          </p:cNvPr>
          <p:cNvSpPr txBox="1">
            <a:spLocks/>
          </p:cNvSpPr>
          <p:nvPr/>
        </p:nvSpPr>
        <p:spPr>
          <a:xfrm>
            <a:off x="398490" y="0"/>
            <a:ext cx="110924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Key Goals and Customer Needs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9F6094C-D754-4C15-B8B7-3A5A0C341A72}"/>
              </a:ext>
            </a:extLst>
          </p:cNvPr>
          <p:cNvSpPr txBox="1">
            <a:spLocks/>
          </p:cNvSpPr>
          <p:nvPr/>
        </p:nvSpPr>
        <p:spPr>
          <a:xfrm>
            <a:off x="664578" y="1198880"/>
            <a:ext cx="4689741" cy="4104640"/>
          </a:xfrm>
          <a:prstGeom prst="roundRect">
            <a:avLst>
              <a:gd name="adj" fmla="val 9427"/>
            </a:avLst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	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The objective of this project is to design a device which increases the amount of recovered steel powder in a metal additive manufacturing process. This device should be compatible with existing hardware and processes while ensuring the safety of the operators.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FB08BCF-30A1-4246-9658-95EB0CE41E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F93FAC-A1E1-4EB5-8B8B-7EEB5ECC5F1D}"/>
              </a:ext>
            </a:extLst>
          </p:cNvPr>
          <p:cNvGrpSpPr/>
          <p:nvPr/>
        </p:nvGrpSpPr>
        <p:grpSpPr>
          <a:xfrm>
            <a:off x="7305618" y="1198880"/>
            <a:ext cx="4297680" cy="4104640"/>
            <a:chOff x="7305618" y="1198880"/>
            <a:chExt cx="4297680" cy="4104640"/>
          </a:xfrm>
        </p:grpSpPr>
        <p:sp>
          <p:nvSpPr>
            <p:cNvPr id="6" name="Content Placeholder 5">
              <a:extLst>
                <a:ext uri="{FF2B5EF4-FFF2-40B4-BE49-F238E27FC236}">
                  <a16:creationId xmlns:a16="http://schemas.microsoft.com/office/drawing/2014/main" id="{9204EDD7-E713-415C-9A26-FD57257559D3}"/>
                </a:ext>
              </a:extLst>
            </p:cNvPr>
            <p:cNvSpPr txBox="1">
              <a:spLocks/>
            </p:cNvSpPr>
            <p:nvPr/>
          </p:nvSpPr>
          <p:spPr>
            <a:xfrm>
              <a:off x="7305618" y="1198880"/>
              <a:ext cx="4297680" cy="91440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Increase amount of recovered steel powder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7" name="Content Placeholder 5">
              <a:extLst>
                <a:ext uri="{FF2B5EF4-FFF2-40B4-BE49-F238E27FC236}">
                  <a16:creationId xmlns:a16="http://schemas.microsoft.com/office/drawing/2014/main" id="{12811E7F-785B-474E-B5BD-0A98BEF2624A}"/>
                </a:ext>
              </a:extLst>
            </p:cNvPr>
            <p:cNvSpPr txBox="1">
              <a:spLocks/>
            </p:cNvSpPr>
            <p:nvPr/>
          </p:nvSpPr>
          <p:spPr>
            <a:xfrm>
              <a:off x="7305618" y="2794000"/>
              <a:ext cx="4297680" cy="91440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Be compatible with existing hardware and processes</a:t>
              </a:r>
            </a:p>
          </p:txBody>
        </p:sp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3B4CCB6A-B1AE-4E7D-99BA-D8781F448E74}"/>
                </a:ext>
              </a:extLst>
            </p:cNvPr>
            <p:cNvSpPr txBox="1">
              <a:spLocks/>
            </p:cNvSpPr>
            <p:nvPr/>
          </p:nvSpPr>
          <p:spPr>
            <a:xfrm>
              <a:off x="7305618" y="4389120"/>
              <a:ext cx="4297680" cy="91440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Ensure operators safety</a:t>
              </a: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106FD9F-C5D5-4DCC-ADE2-E46FF18235E4}"/>
              </a:ext>
            </a:extLst>
          </p:cNvPr>
          <p:cNvSpPr/>
          <p:nvPr/>
        </p:nvSpPr>
        <p:spPr>
          <a:xfrm>
            <a:off x="5840765" y="3017520"/>
            <a:ext cx="978408" cy="484632"/>
          </a:xfrm>
          <a:prstGeom prst="rightArrow">
            <a:avLst/>
          </a:prstGeom>
          <a:solidFill>
            <a:srgbClr val="D9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3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/>
                <a:t>Outlined</a:t>
              </a:r>
              <a:r>
                <a:rPr lang="en-US" dirty="0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371860"/>
              </p:ext>
            </p:extLst>
          </p:nvPr>
        </p:nvGraphicFramePr>
        <p:xfrm>
          <a:off x="872022" y="1255062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735357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284E59F-BF61-45BB-A68E-26FADDFEA827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The Scope of the Project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CACDCFE-BEA2-4304-8905-D44C28B034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C578DB-B27B-4A82-A83C-A94872526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/>
          <a:stretch/>
        </p:blipFill>
        <p:spPr bwMode="auto">
          <a:xfrm>
            <a:off x="4193125" y="1995053"/>
            <a:ext cx="3805751" cy="36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F3B7FD9F-DB06-4D88-A91F-C75575F0150E}"/>
              </a:ext>
            </a:extLst>
          </p:cNvPr>
          <p:cNvSpPr txBox="1">
            <a:spLocks/>
          </p:cNvSpPr>
          <p:nvPr/>
        </p:nvSpPr>
        <p:spPr>
          <a:xfrm>
            <a:off x="4765618" y="3324475"/>
            <a:ext cx="2667000" cy="76199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Recycle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8B6577-FD72-4F38-8243-03A2F9870250}"/>
              </a:ext>
            </a:extLst>
          </p:cNvPr>
          <p:cNvSpPr txBox="1">
            <a:spLocks/>
          </p:cNvSpPr>
          <p:nvPr/>
        </p:nvSpPr>
        <p:spPr>
          <a:xfrm>
            <a:off x="12631939" y="4291031"/>
            <a:ext cx="2667000" cy="76199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Recover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2287F8F-2277-424E-851E-6A242058F155}"/>
              </a:ext>
            </a:extLst>
          </p:cNvPr>
          <p:cNvSpPr txBox="1">
            <a:spLocks/>
          </p:cNvSpPr>
          <p:nvPr/>
        </p:nvSpPr>
        <p:spPr>
          <a:xfrm>
            <a:off x="4760484" y="-1290795"/>
            <a:ext cx="2667000" cy="76199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18370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284E59F-BF61-45BB-A68E-26FADDFEA827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The Scope of the Project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CACDCFE-BEA2-4304-8905-D44C28B034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C578DB-B27B-4A82-A83C-A94872526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/>
          <a:stretch/>
        </p:blipFill>
        <p:spPr bwMode="auto">
          <a:xfrm>
            <a:off x="4193125" y="1995053"/>
            <a:ext cx="3805751" cy="36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F3B7FD9F-DB06-4D88-A91F-C75575F0150E}"/>
              </a:ext>
            </a:extLst>
          </p:cNvPr>
          <p:cNvSpPr txBox="1">
            <a:spLocks/>
          </p:cNvSpPr>
          <p:nvPr/>
        </p:nvSpPr>
        <p:spPr>
          <a:xfrm>
            <a:off x="2091866" y="4244732"/>
            <a:ext cx="2667000" cy="76199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Recycle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8B6577-FD72-4F38-8243-03A2F9870250}"/>
              </a:ext>
            </a:extLst>
          </p:cNvPr>
          <p:cNvSpPr txBox="1">
            <a:spLocks/>
          </p:cNvSpPr>
          <p:nvPr/>
        </p:nvSpPr>
        <p:spPr>
          <a:xfrm>
            <a:off x="7388607" y="4244732"/>
            <a:ext cx="2667000" cy="76199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Recover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2287F8F-2277-424E-851E-6A242058F155}"/>
              </a:ext>
            </a:extLst>
          </p:cNvPr>
          <p:cNvSpPr txBox="1">
            <a:spLocks/>
          </p:cNvSpPr>
          <p:nvPr/>
        </p:nvSpPr>
        <p:spPr>
          <a:xfrm>
            <a:off x="4762500" y="1348233"/>
            <a:ext cx="2667000" cy="76199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Remove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911082-3963-47BB-9DA0-D98A4763B22E}"/>
              </a:ext>
            </a:extLst>
          </p:cNvPr>
          <p:cNvGrpSpPr/>
          <p:nvPr/>
        </p:nvGrpSpPr>
        <p:grpSpPr>
          <a:xfrm>
            <a:off x="-7490049" y="1194434"/>
            <a:ext cx="7101674" cy="3977640"/>
            <a:chOff x="450191" y="1194434"/>
            <a:chExt cx="7101674" cy="397764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C3FA483-FACC-401E-8670-ADD60AD4064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852105" y="1194434"/>
              <a:ext cx="5699760" cy="3977640"/>
            </a:xfrm>
            <a:custGeom>
              <a:avLst/>
              <a:gdLst>
                <a:gd name="connsiteX0" fmla="*/ 178121 w 5699761"/>
                <a:gd name="connsiteY0" fmla="*/ 0 h 3977641"/>
                <a:gd name="connsiteX1" fmla="*/ 2799395 w 5699761"/>
                <a:gd name="connsiteY1" fmla="*/ 0 h 3977641"/>
                <a:gd name="connsiteX2" fmla="*/ 2868729 w 5699761"/>
                <a:gd name="connsiteY2" fmla="*/ 13998 h 3977641"/>
                <a:gd name="connsiteX3" fmla="*/ 2921960 w 5699761"/>
                <a:gd name="connsiteY3" fmla="*/ 49887 h 3977641"/>
                <a:gd name="connsiteX4" fmla="*/ 2922313 w 5699761"/>
                <a:gd name="connsiteY4" fmla="*/ 49556 h 3977641"/>
                <a:gd name="connsiteX5" fmla="*/ 2923762 w 5699761"/>
                <a:gd name="connsiteY5" fmla="*/ 51102 h 3977641"/>
                <a:gd name="connsiteX6" fmla="*/ 2925346 w 5699761"/>
                <a:gd name="connsiteY6" fmla="*/ 52170 h 3977641"/>
                <a:gd name="connsiteX7" fmla="*/ 2926838 w 5699761"/>
                <a:gd name="connsiteY7" fmla="*/ 54382 h 3977641"/>
                <a:gd name="connsiteX8" fmla="*/ 2940684 w 5699761"/>
                <a:gd name="connsiteY8" fmla="*/ 69149 h 3977641"/>
                <a:gd name="connsiteX9" fmla="*/ 2940473 w 5699761"/>
                <a:gd name="connsiteY9" fmla="*/ 68455 h 3977641"/>
                <a:gd name="connsiteX10" fmla="*/ 2966194 w 5699761"/>
                <a:gd name="connsiteY10" fmla="*/ 96356 h 3977641"/>
                <a:gd name="connsiteX11" fmla="*/ 2982251 w 5699761"/>
                <a:gd name="connsiteY11" fmla="*/ 113481 h 3977641"/>
                <a:gd name="connsiteX12" fmla="*/ 2982106 w 5699761"/>
                <a:gd name="connsiteY12" fmla="*/ 113617 h 3977641"/>
                <a:gd name="connsiteX13" fmla="*/ 5642830 w 5699761"/>
                <a:gd name="connsiteY13" fmla="*/ 2999892 h 3977641"/>
                <a:gd name="connsiteX14" fmla="*/ 5640646 w 5699761"/>
                <a:gd name="connsiteY14" fmla="*/ 3001906 h 3977641"/>
                <a:gd name="connsiteX15" fmla="*/ 5650008 w 5699761"/>
                <a:gd name="connsiteY15" fmla="*/ 3008219 h 3977641"/>
                <a:gd name="connsiteX16" fmla="*/ 5699761 w 5699761"/>
                <a:gd name="connsiteY16" fmla="*/ 3128332 h 3977641"/>
                <a:gd name="connsiteX17" fmla="*/ 5699761 w 5699761"/>
                <a:gd name="connsiteY17" fmla="*/ 3807774 h 3977641"/>
                <a:gd name="connsiteX18" fmla="*/ 5529895 w 5699761"/>
                <a:gd name="connsiteY18" fmla="*/ 3977641 h 3977641"/>
                <a:gd name="connsiteX19" fmla="*/ 2850202 w 5699761"/>
                <a:gd name="connsiteY19" fmla="*/ 3977641 h 3977641"/>
                <a:gd name="connsiteX20" fmla="*/ 2730089 w 5699761"/>
                <a:gd name="connsiteY20" fmla="*/ 3927888 h 3977641"/>
                <a:gd name="connsiteX21" fmla="*/ 2711458 w 5699761"/>
                <a:gd name="connsiteY21" fmla="*/ 3900254 h 3977641"/>
                <a:gd name="connsiteX22" fmla="*/ 54599 w 5699761"/>
                <a:gd name="connsiteY22" fmla="*/ 1018172 h 3977641"/>
                <a:gd name="connsiteX23" fmla="*/ 52171 w 5699761"/>
                <a:gd name="connsiteY23" fmla="*/ 1016535 h 3977641"/>
                <a:gd name="connsiteX24" fmla="*/ 49668 w 5699761"/>
                <a:gd name="connsiteY24" fmla="*/ 1012824 h 3977641"/>
                <a:gd name="connsiteX25" fmla="*/ 38690 w 5699761"/>
                <a:gd name="connsiteY25" fmla="*/ 1000915 h 3977641"/>
                <a:gd name="connsiteX26" fmla="*/ 40509 w 5699761"/>
                <a:gd name="connsiteY26" fmla="*/ 999238 h 3977641"/>
                <a:gd name="connsiteX27" fmla="*/ 13998 w 5699761"/>
                <a:gd name="connsiteY27" fmla="*/ 959917 h 3977641"/>
                <a:gd name="connsiteX28" fmla="*/ 0 w 5699761"/>
                <a:gd name="connsiteY28" fmla="*/ 890584 h 3977641"/>
                <a:gd name="connsiteX29" fmla="*/ 0 w 5699761"/>
                <a:gd name="connsiteY29" fmla="*/ 178121 h 3977641"/>
                <a:gd name="connsiteX30" fmla="*/ 178121 w 5699761"/>
                <a:gd name="connsiteY30" fmla="*/ 0 h 3977641"/>
                <a:gd name="connsiteX0" fmla="*/ 178121 w 5699761"/>
                <a:gd name="connsiteY0" fmla="*/ 0 h 3977641"/>
                <a:gd name="connsiteX1" fmla="*/ 2799395 w 5699761"/>
                <a:gd name="connsiteY1" fmla="*/ 0 h 3977641"/>
                <a:gd name="connsiteX2" fmla="*/ 2870634 w 5699761"/>
                <a:gd name="connsiteY2" fmla="*/ 10188 h 3977641"/>
                <a:gd name="connsiteX3" fmla="*/ 2921960 w 5699761"/>
                <a:gd name="connsiteY3" fmla="*/ 49887 h 3977641"/>
                <a:gd name="connsiteX4" fmla="*/ 2922313 w 5699761"/>
                <a:gd name="connsiteY4" fmla="*/ 49556 h 3977641"/>
                <a:gd name="connsiteX5" fmla="*/ 2923762 w 5699761"/>
                <a:gd name="connsiteY5" fmla="*/ 51102 h 3977641"/>
                <a:gd name="connsiteX6" fmla="*/ 2925346 w 5699761"/>
                <a:gd name="connsiteY6" fmla="*/ 52170 h 3977641"/>
                <a:gd name="connsiteX7" fmla="*/ 2926838 w 5699761"/>
                <a:gd name="connsiteY7" fmla="*/ 54382 h 3977641"/>
                <a:gd name="connsiteX8" fmla="*/ 2940684 w 5699761"/>
                <a:gd name="connsiteY8" fmla="*/ 69149 h 3977641"/>
                <a:gd name="connsiteX9" fmla="*/ 2940473 w 5699761"/>
                <a:gd name="connsiteY9" fmla="*/ 68455 h 3977641"/>
                <a:gd name="connsiteX10" fmla="*/ 2966194 w 5699761"/>
                <a:gd name="connsiteY10" fmla="*/ 96356 h 3977641"/>
                <a:gd name="connsiteX11" fmla="*/ 2982251 w 5699761"/>
                <a:gd name="connsiteY11" fmla="*/ 113481 h 3977641"/>
                <a:gd name="connsiteX12" fmla="*/ 2982106 w 5699761"/>
                <a:gd name="connsiteY12" fmla="*/ 113617 h 3977641"/>
                <a:gd name="connsiteX13" fmla="*/ 5642830 w 5699761"/>
                <a:gd name="connsiteY13" fmla="*/ 2999892 h 3977641"/>
                <a:gd name="connsiteX14" fmla="*/ 5640646 w 5699761"/>
                <a:gd name="connsiteY14" fmla="*/ 3001906 h 3977641"/>
                <a:gd name="connsiteX15" fmla="*/ 5650008 w 5699761"/>
                <a:gd name="connsiteY15" fmla="*/ 3008219 h 3977641"/>
                <a:gd name="connsiteX16" fmla="*/ 5699761 w 5699761"/>
                <a:gd name="connsiteY16" fmla="*/ 3128332 h 3977641"/>
                <a:gd name="connsiteX17" fmla="*/ 5699761 w 5699761"/>
                <a:gd name="connsiteY17" fmla="*/ 3807774 h 3977641"/>
                <a:gd name="connsiteX18" fmla="*/ 5529895 w 5699761"/>
                <a:gd name="connsiteY18" fmla="*/ 3977641 h 3977641"/>
                <a:gd name="connsiteX19" fmla="*/ 2850202 w 5699761"/>
                <a:gd name="connsiteY19" fmla="*/ 3977641 h 3977641"/>
                <a:gd name="connsiteX20" fmla="*/ 2730089 w 5699761"/>
                <a:gd name="connsiteY20" fmla="*/ 3927888 h 3977641"/>
                <a:gd name="connsiteX21" fmla="*/ 2711458 w 5699761"/>
                <a:gd name="connsiteY21" fmla="*/ 3900254 h 3977641"/>
                <a:gd name="connsiteX22" fmla="*/ 54599 w 5699761"/>
                <a:gd name="connsiteY22" fmla="*/ 1018172 h 3977641"/>
                <a:gd name="connsiteX23" fmla="*/ 52171 w 5699761"/>
                <a:gd name="connsiteY23" fmla="*/ 1016535 h 3977641"/>
                <a:gd name="connsiteX24" fmla="*/ 49668 w 5699761"/>
                <a:gd name="connsiteY24" fmla="*/ 1012824 h 3977641"/>
                <a:gd name="connsiteX25" fmla="*/ 38690 w 5699761"/>
                <a:gd name="connsiteY25" fmla="*/ 1000915 h 3977641"/>
                <a:gd name="connsiteX26" fmla="*/ 40509 w 5699761"/>
                <a:gd name="connsiteY26" fmla="*/ 999238 h 3977641"/>
                <a:gd name="connsiteX27" fmla="*/ 13998 w 5699761"/>
                <a:gd name="connsiteY27" fmla="*/ 959917 h 3977641"/>
                <a:gd name="connsiteX28" fmla="*/ 0 w 5699761"/>
                <a:gd name="connsiteY28" fmla="*/ 890584 h 3977641"/>
                <a:gd name="connsiteX29" fmla="*/ 0 w 5699761"/>
                <a:gd name="connsiteY29" fmla="*/ 178121 h 3977641"/>
                <a:gd name="connsiteX30" fmla="*/ 178121 w 5699761"/>
                <a:gd name="connsiteY30" fmla="*/ 0 h 3977641"/>
                <a:gd name="connsiteX0" fmla="*/ 178121 w 5699761"/>
                <a:gd name="connsiteY0" fmla="*/ 1143 h 3978784"/>
                <a:gd name="connsiteX1" fmla="*/ 2799395 w 5699761"/>
                <a:gd name="connsiteY1" fmla="*/ 1143 h 3978784"/>
                <a:gd name="connsiteX2" fmla="*/ 2874444 w 5699761"/>
                <a:gd name="connsiteY2" fmla="*/ 5616 h 3978784"/>
                <a:gd name="connsiteX3" fmla="*/ 2921960 w 5699761"/>
                <a:gd name="connsiteY3" fmla="*/ 51030 h 3978784"/>
                <a:gd name="connsiteX4" fmla="*/ 2922313 w 5699761"/>
                <a:gd name="connsiteY4" fmla="*/ 50699 h 3978784"/>
                <a:gd name="connsiteX5" fmla="*/ 2923762 w 5699761"/>
                <a:gd name="connsiteY5" fmla="*/ 52245 h 3978784"/>
                <a:gd name="connsiteX6" fmla="*/ 2925346 w 5699761"/>
                <a:gd name="connsiteY6" fmla="*/ 53313 h 3978784"/>
                <a:gd name="connsiteX7" fmla="*/ 2926838 w 5699761"/>
                <a:gd name="connsiteY7" fmla="*/ 55525 h 3978784"/>
                <a:gd name="connsiteX8" fmla="*/ 2940684 w 5699761"/>
                <a:gd name="connsiteY8" fmla="*/ 70292 h 3978784"/>
                <a:gd name="connsiteX9" fmla="*/ 2940473 w 5699761"/>
                <a:gd name="connsiteY9" fmla="*/ 69598 h 3978784"/>
                <a:gd name="connsiteX10" fmla="*/ 2966194 w 5699761"/>
                <a:gd name="connsiteY10" fmla="*/ 97499 h 3978784"/>
                <a:gd name="connsiteX11" fmla="*/ 2982251 w 5699761"/>
                <a:gd name="connsiteY11" fmla="*/ 114624 h 3978784"/>
                <a:gd name="connsiteX12" fmla="*/ 2982106 w 5699761"/>
                <a:gd name="connsiteY12" fmla="*/ 114760 h 3978784"/>
                <a:gd name="connsiteX13" fmla="*/ 5642830 w 5699761"/>
                <a:gd name="connsiteY13" fmla="*/ 3001035 h 3978784"/>
                <a:gd name="connsiteX14" fmla="*/ 5640646 w 5699761"/>
                <a:gd name="connsiteY14" fmla="*/ 3003049 h 3978784"/>
                <a:gd name="connsiteX15" fmla="*/ 5650008 w 5699761"/>
                <a:gd name="connsiteY15" fmla="*/ 3009362 h 3978784"/>
                <a:gd name="connsiteX16" fmla="*/ 5699761 w 5699761"/>
                <a:gd name="connsiteY16" fmla="*/ 3129475 h 3978784"/>
                <a:gd name="connsiteX17" fmla="*/ 5699761 w 5699761"/>
                <a:gd name="connsiteY17" fmla="*/ 3808917 h 3978784"/>
                <a:gd name="connsiteX18" fmla="*/ 5529895 w 5699761"/>
                <a:gd name="connsiteY18" fmla="*/ 3978784 h 3978784"/>
                <a:gd name="connsiteX19" fmla="*/ 2850202 w 5699761"/>
                <a:gd name="connsiteY19" fmla="*/ 3978784 h 3978784"/>
                <a:gd name="connsiteX20" fmla="*/ 2730089 w 5699761"/>
                <a:gd name="connsiteY20" fmla="*/ 3929031 h 3978784"/>
                <a:gd name="connsiteX21" fmla="*/ 2711458 w 5699761"/>
                <a:gd name="connsiteY21" fmla="*/ 3901397 h 3978784"/>
                <a:gd name="connsiteX22" fmla="*/ 54599 w 5699761"/>
                <a:gd name="connsiteY22" fmla="*/ 1019315 h 3978784"/>
                <a:gd name="connsiteX23" fmla="*/ 52171 w 5699761"/>
                <a:gd name="connsiteY23" fmla="*/ 1017678 h 3978784"/>
                <a:gd name="connsiteX24" fmla="*/ 49668 w 5699761"/>
                <a:gd name="connsiteY24" fmla="*/ 1013967 h 3978784"/>
                <a:gd name="connsiteX25" fmla="*/ 38690 w 5699761"/>
                <a:gd name="connsiteY25" fmla="*/ 1002058 h 3978784"/>
                <a:gd name="connsiteX26" fmla="*/ 40509 w 5699761"/>
                <a:gd name="connsiteY26" fmla="*/ 1000381 h 3978784"/>
                <a:gd name="connsiteX27" fmla="*/ 13998 w 5699761"/>
                <a:gd name="connsiteY27" fmla="*/ 961060 h 3978784"/>
                <a:gd name="connsiteX28" fmla="*/ 0 w 5699761"/>
                <a:gd name="connsiteY28" fmla="*/ 891727 h 3978784"/>
                <a:gd name="connsiteX29" fmla="*/ 0 w 5699761"/>
                <a:gd name="connsiteY29" fmla="*/ 179264 h 3978784"/>
                <a:gd name="connsiteX30" fmla="*/ 178121 w 5699761"/>
                <a:gd name="connsiteY30" fmla="*/ 1143 h 3978784"/>
                <a:gd name="connsiteX0" fmla="*/ 178121 w 5699761"/>
                <a:gd name="connsiteY0" fmla="*/ 0 h 3977641"/>
                <a:gd name="connsiteX1" fmla="*/ 2799395 w 5699761"/>
                <a:gd name="connsiteY1" fmla="*/ 0 h 3977641"/>
                <a:gd name="connsiteX2" fmla="*/ 2883969 w 5699761"/>
                <a:gd name="connsiteY2" fmla="*/ 10188 h 3977641"/>
                <a:gd name="connsiteX3" fmla="*/ 2921960 w 5699761"/>
                <a:gd name="connsiteY3" fmla="*/ 49887 h 3977641"/>
                <a:gd name="connsiteX4" fmla="*/ 2922313 w 5699761"/>
                <a:gd name="connsiteY4" fmla="*/ 49556 h 3977641"/>
                <a:gd name="connsiteX5" fmla="*/ 2923762 w 5699761"/>
                <a:gd name="connsiteY5" fmla="*/ 51102 h 3977641"/>
                <a:gd name="connsiteX6" fmla="*/ 2925346 w 5699761"/>
                <a:gd name="connsiteY6" fmla="*/ 52170 h 3977641"/>
                <a:gd name="connsiteX7" fmla="*/ 2926838 w 5699761"/>
                <a:gd name="connsiteY7" fmla="*/ 54382 h 3977641"/>
                <a:gd name="connsiteX8" fmla="*/ 2940684 w 5699761"/>
                <a:gd name="connsiteY8" fmla="*/ 69149 h 3977641"/>
                <a:gd name="connsiteX9" fmla="*/ 2940473 w 5699761"/>
                <a:gd name="connsiteY9" fmla="*/ 68455 h 3977641"/>
                <a:gd name="connsiteX10" fmla="*/ 2966194 w 5699761"/>
                <a:gd name="connsiteY10" fmla="*/ 96356 h 3977641"/>
                <a:gd name="connsiteX11" fmla="*/ 2982251 w 5699761"/>
                <a:gd name="connsiteY11" fmla="*/ 113481 h 3977641"/>
                <a:gd name="connsiteX12" fmla="*/ 2982106 w 5699761"/>
                <a:gd name="connsiteY12" fmla="*/ 113617 h 3977641"/>
                <a:gd name="connsiteX13" fmla="*/ 5642830 w 5699761"/>
                <a:gd name="connsiteY13" fmla="*/ 2999892 h 3977641"/>
                <a:gd name="connsiteX14" fmla="*/ 5640646 w 5699761"/>
                <a:gd name="connsiteY14" fmla="*/ 3001906 h 3977641"/>
                <a:gd name="connsiteX15" fmla="*/ 5650008 w 5699761"/>
                <a:gd name="connsiteY15" fmla="*/ 3008219 h 3977641"/>
                <a:gd name="connsiteX16" fmla="*/ 5699761 w 5699761"/>
                <a:gd name="connsiteY16" fmla="*/ 3128332 h 3977641"/>
                <a:gd name="connsiteX17" fmla="*/ 5699761 w 5699761"/>
                <a:gd name="connsiteY17" fmla="*/ 3807774 h 3977641"/>
                <a:gd name="connsiteX18" fmla="*/ 5529895 w 5699761"/>
                <a:gd name="connsiteY18" fmla="*/ 3977641 h 3977641"/>
                <a:gd name="connsiteX19" fmla="*/ 2850202 w 5699761"/>
                <a:gd name="connsiteY19" fmla="*/ 3977641 h 3977641"/>
                <a:gd name="connsiteX20" fmla="*/ 2730089 w 5699761"/>
                <a:gd name="connsiteY20" fmla="*/ 3927888 h 3977641"/>
                <a:gd name="connsiteX21" fmla="*/ 2711458 w 5699761"/>
                <a:gd name="connsiteY21" fmla="*/ 3900254 h 3977641"/>
                <a:gd name="connsiteX22" fmla="*/ 54599 w 5699761"/>
                <a:gd name="connsiteY22" fmla="*/ 1018172 h 3977641"/>
                <a:gd name="connsiteX23" fmla="*/ 52171 w 5699761"/>
                <a:gd name="connsiteY23" fmla="*/ 1016535 h 3977641"/>
                <a:gd name="connsiteX24" fmla="*/ 49668 w 5699761"/>
                <a:gd name="connsiteY24" fmla="*/ 1012824 h 3977641"/>
                <a:gd name="connsiteX25" fmla="*/ 38690 w 5699761"/>
                <a:gd name="connsiteY25" fmla="*/ 1000915 h 3977641"/>
                <a:gd name="connsiteX26" fmla="*/ 40509 w 5699761"/>
                <a:gd name="connsiteY26" fmla="*/ 999238 h 3977641"/>
                <a:gd name="connsiteX27" fmla="*/ 13998 w 5699761"/>
                <a:gd name="connsiteY27" fmla="*/ 959917 h 3977641"/>
                <a:gd name="connsiteX28" fmla="*/ 0 w 5699761"/>
                <a:gd name="connsiteY28" fmla="*/ 890584 h 3977641"/>
                <a:gd name="connsiteX29" fmla="*/ 0 w 5699761"/>
                <a:gd name="connsiteY29" fmla="*/ 178121 h 3977641"/>
                <a:gd name="connsiteX30" fmla="*/ 178121 w 5699761"/>
                <a:gd name="connsiteY30" fmla="*/ 0 h 397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699761" h="3977641">
                  <a:moveTo>
                    <a:pt x="178121" y="0"/>
                  </a:moveTo>
                  <a:lnTo>
                    <a:pt x="2799395" y="0"/>
                  </a:lnTo>
                  <a:cubicBezTo>
                    <a:pt x="2823989" y="0"/>
                    <a:pt x="2862658" y="1174"/>
                    <a:pt x="2883969" y="10188"/>
                  </a:cubicBezTo>
                  <a:lnTo>
                    <a:pt x="2921960" y="49887"/>
                  </a:lnTo>
                  <a:lnTo>
                    <a:pt x="2922313" y="49556"/>
                  </a:lnTo>
                  <a:lnTo>
                    <a:pt x="2923762" y="51102"/>
                  </a:lnTo>
                  <a:lnTo>
                    <a:pt x="2925346" y="52170"/>
                  </a:lnTo>
                  <a:lnTo>
                    <a:pt x="2926838" y="54382"/>
                  </a:lnTo>
                  <a:lnTo>
                    <a:pt x="2940684" y="69149"/>
                  </a:lnTo>
                  <a:cubicBezTo>
                    <a:pt x="2940614" y="68918"/>
                    <a:pt x="2940543" y="68686"/>
                    <a:pt x="2940473" y="68455"/>
                  </a:cubicBezTo>
                  <a:lnTo>
                    <a:pt x="2966194" y="96356"/>
                  </a:lnTo>
                  <a:lnTo>
                    <a:pt x="2982251" y="113481"/>
                  </a:lnTo>
                  <a:lnTo>
                    <a:pt x="2982106" y="113617"/>
                  </a:lnTo>
                  <a:lnTo>
                    <a:pt x="5642830" y="2999892"/>
                  </a:lnTo>
                  <a:lnTo>
                    <a:pt x="5640646" y="3001906"/>
                  </a:lnTo>
                  <a:lnTo>
                    <a:pt x="5650008" y="3008219"/>
                  </a:lnTo>
                  <a:cubicBezTo>
                    <a:pt x="5680748" y="3038958"/>
                    <a:pt x="5699761" y="3081424"/>
                    <a:pt x="5699761" y="3128332"/>
                  </a:cubicBezTo>
                  <a:lnTo>
                    <a:pt x="5699761" y="3807774"/>
                  </a:lnTo>
                  <a:cubicBezTo>
                    <a:pt x="5699761" y="3901589"/>
                    <a:pt x="5623709" y="3977641"/>
                    <a:pt x="5529895" y="3977641"/>
                  </a:cubicBezTo>
                  <a:lnTo>
                    <a:pt x="2850202" y="3977641"/>
                  </a:lnTo>
                  <a:cubicBezTo>
                    <a:pt x="2803296" y="3977641"/>
                    <a:pt x="2760829" y="3958628"/>
                    <a:pt x="2730089" y="3927888"/>
                  </a:cubicBezTo>
                  <a:lnTo>
                    <a:pt x="2711458" y="3900254"/>
                  </a:lnTo>
                  <a:lnTo>
                    <a:pt x="54599" y="1018172"/>
                  </a:lnTo>
                  <a:lnTo>
                    <a:pt x="52171" y="1016535"/>
                  </a:lnTo>
                  <a:lnTo>
                    <a:pt x="49668" y="1012824"/>
                  </a:lnTo>
                  <a:lnTo>
                    <a:pt x="38690" y="1000915"/>
                  </a:lnTo>
                  <a:lnTo>
                    <a:pt x="40509" y="999238"/>
                  </a:lnTo>
                  <a:lnTo>
                    <a:pt x="13998" y="959917"/>
                  </a:lnTo>
                  <a:cubicBezTo>
                    <a:pt x="4985" y="938607"/>
                    <a:pt x="0" y="915178"/>
                    <a:pt x="0" y="890584"/>
                  </a:cubicBezTo>
                  <a:lnTo>
                    <a:pt x="0" y="178121"/>
                  </a:lnTo>
                  <a:cubicBezTo>
                    <a:pt x="0" y="79747"/>
                    <a:pt x="79747" y="0"/>
                    <a:pt x="178121" y="0"/>
                  </a:cubicBezTo>
                  <a:close/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5">
              <a:extLst>
                <a:ext uri="{FF2B5EF4-FFF2-40B4-BE49-F238E27FC236}">
                  <a16:creationId xmlns:a16="http://schemas.microsoft.com/office/drawing/2014/main" id="{4A0EF27C-71A9-423E-9513-40C625339D92}"/>
                </a:ext>
              </a:extLst>
            </p:cNvPr>
            <p:cNvSpPr txBox="1">
              <a:spLocks/>
            </p:cNvSpPr>
            <p:nvPr/>
          </p:nvSpPr>
          <p:spPr>
            <a:xfrm>
              <a:off x="450191" y="2176721"/>
              <a:ext cx="3291840" cy="91440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57150">
              <a:solidFill>
                <a:srgbClr val="7030A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</a:rPr>
                <a:t>Sponsor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F021C4-FD47-4E8A-ABC6-E56206F90A85}"/>
              </a:ext>
            </a:extLst>
          </p:cNvPr>
          <p:cNvGrpSpPr/>
          <p:nvPr/>
        </p:nvGrpSpPr>
        <p:grpSpPr>
          <a:xfrm>
            <a:off x="12525955" y="1194434"/>
            <a:ext cx="7075945" cy="3977641"/>
            <a:chOff x="4585715" y="1194434"/>
            <a:chExt cx="7075945" cy="3977641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DE6DA0D-7BE5-49BD-8C86-0AF048D91709}"/>
                </a:ext>
              </a:extLst>
            </p:cNvPr>
            <p:cNvSpPr/>
            <p:nvPr/>
          </p:nvSpPr>
          <p:spPr>
            <a:xfrm>
              <a:off x="4585715" y="1194434"/>
              <a:ext cx="5699761" cy="3977641"/>
            </a:xfrm>
            <a:custGeom>
              <a:avLst/>
              <a:gdLst>
                <a:gd name="connsiteX0" fmla="*/ 178121 w 5699761"/>
                <a:gd name="connsiteY0" fmla="*/ 0 h 3977641"/>
                <a:gd name="connsiteX1" fmla="*/ 2799395 w 5699761"/>
                <a:gd name="connsiteY1" fmla="*/ 0 h 3977641"/>
                <a:gd name="connsiteX2" fmla="*/ 2868729 w 5699761"/>
                <a:gd name="connsiteY2" fmla="*/ 13998 h 3977641"/>
                <a:gd name="connsiteX3" fmla="*/ 2921960 w 5699761"/>
                <a:gd name="connsiteY3" fmla="*/ 49887 h 3977641"/>
                <a:gd name="connsiteX4" fmla="*/ 2922313 w 5699761"/>
                <a:gd name="connsiteY4" fmla="*/ 49556 h 3977641"/>
                <a:gd name="connsiteX5" fmla="*/ 2923762 w 5699761"/>
                <a:gd name="connsiteY5" fmla="*/ 51102 h 3977641"/>
                <a:gd name="connsiteX6" fmla="*/ 2925346 w 5699761"/>
                <a:gd name="connsiteY6" fmla="*/ 52170 h 3977641"/>
                <a:gd name="connsiteX7" fmla="*/ 2926838 w 5699761"/>
                <a:gd name="connsiteY7" fmla="*/ 54382 h 3977641"/>
                <a:gd name="connsiteX8" fmla="*/ 2940684 w 5699761"/>
                <a:gd name="connsiteY8" fmla="*/ 69149 h 3977641"/>
                <a:gd name="connsiteX9" fmla="*/ 2940473 w 5699761"/>
                <a:gd name="connsiteY9" fmla="*/ 68455 h 3977641"/>
                <a:gd name="connsiteX10" fmla="*/ 2966194 w 5699761"/>
                <a:gd name="connsiteY10" fmla="*/ 96356 h 3977641"/>
                <a:gd name="connsiteX11" fmla="*/ 2982251 w 5699761"/>
                <a:gd name="connsiteY11" fmla="*/ 113481 h 3977641"/>
                <a:gd name="connsiteX12" fmla="*/ 2982106 w 5699761"/>
                <a:gd name="connsiteY12" fmla="*/ 113617 h 3977641"/>
                <a:gd name="connsiteX13" fmla="*/ 5642830 w 5699761"/>
                <a:gd name="connsiteY13" fmla="*/ 2999892 h 3977641"/>
                <a:gd name="connsiteX14" fmla="*/ 5640646 w 5699761"/>
                <a:gd name="connsiteY14" fmla="*/ 3001906 h 3977641"/>
                <a:gd name="connsiteX15" fmla="*/ 5650008 w 5699761"/>
                <a:gd name="connsiteY15" fmla="*/ 3008219 h 3977641"/>
                <a:gd name="connsiteX16" fmla="*/ 5699761 w 5699761"/>
                <a:gd name="connsiteY16" fmla="*/ 3128332 h 3977641"/>
                <a:gd name="connsiteX17" fmla="*/ 5699761 w 5699761"/>
                <a:gd name="connsiteY17" fmla="*/ 3807774 h 3977641"/>
                <a:gd name="connsiteX18" fmla="*/ 5529895 w 5699761"/>
                <a:gd name="connsiteY18" fmla="*/ 3977641 h 3977641"/>
                <a:gd name="connsiteX19" fmla="*/ 2850202 w 5699761"/>
                <a:gd name="connsiteY19" fmla="*/ 3977641 h 3977641"/>
                <a:gd name="connsiteX20" fmla="*/ 2730089 w 5699761"/>
                <a:gd name="connsiteY20" fmla="*/ 3927888 h 3977641"/>
                <a:gd name="connsiteX21" fmla="*/ 2711458 w 5699761"/>
                <a:gd name="connsiteY21" fmla="*/ 3900254 h 3977641"/>
                <a:gd name="connsiteX22" fmla="*/ 54599 w 5699761"/>
                <a:gd name="connsiteY22" fmla="*/ 1018172 h 3977641"/>
                <a:gd name="connsiteX23" fmla="*/ 52171 w 5699761"/>
                <a:gd name="connsiteY23" fmla="*/ 1016535 h 3977641"/>
                <a:gd name="connsiteX24" fmla="*/ 49668 w 5699761"/>
                <a:gd name="connsiteY24" fmla="*/ 1012824 h 3977641"/>
                <a:gd name="connsiteX25" fmla="*/ 38690 w 5699761"/>
                <a:gd name="connsiteY25" fmla="*/ 1000915 h 3977641"/>
                <a:gd name="connsiteX26" fmla="*/ 40509 w 5699761"/>
                <a:gd name="connsiteY26" fmla="*/ 999238 h 3977641"/>
                <a:gd name="connsiteX27" fmla="*/ 13998 w 5699761"/>
                <a:gd name="connsiteY27" fmla="*/ 959917 h 3977641"/>
                <a:gd name="connsiteX28" fmla="*/ 0 w 5699761"/>
                <a:gd name="connsiteY28" fmla="*/ 890584 h 3977641"/>
                <a:gd name="connsiteX29" fmla="*/ 0 w 5699761"/>
                <a:gd name="connsiteY29" fmla="*/ 178121 h 3977641"/>
                <a:gd name="connsiteX30" fmla="*/ 178121 w 5699761"/>
                <a:gd name="connsiteY30" fmla="*/ 0 h 3977641"/>
                <a:gd name="connsiteX0" fmla="*/ 178121 w 5699761"/>
                <a:gd name="connsiteY0" fmla="*/ 0 h 3977641"/>
                <a:gd name="connsiteX1" fmla="*/ 2799395 w 5699761"/>
                <a:gd name="connsiteY1" fmla="*/ 0 h 3977641"/>
                <a:gd name="connsiteX2" fmla="*/ 2870634 w 5699761"/>
                <a:gd name="connsiteY2" fmla="*/ 10188 h 3977641"/>
                <a:gd name="connsiteX3" fmla="*/ 2921960 w 5699761"/>
                <a:gd name="connsiteY3" fmla="*/ 49887 h 3977641"/>
                <a:gd name="connsiteX4" fmla="*/ 2922313 w 5699761"/>
                <a:gd name="connsiteY4" fmla="*/ 49556 h 3977641"/>
                <a:gd name="connsiteX5" fmla="*/ 2923762 w 5699761"/>
                <a:gd name="connsiteY5" fmla="*/ 51102 h 3977641"/>
                <a:gd name="connsiteX6" fmla="*/ 2925346 w 5699761"/>
                <a:gd name="connsiteY6" fmla="*/ 52170 h 3977641"/>
                <a:gd name="connsiteX7" fmla="*/ 2926838 w 5699761"/>
                <a:gd name="connsiteY7" fmla="*/ 54382 h 3977641"/>
                <a:gd name="connsiteX8" fmla="*/ 2940684 w 5699761"/>
                <a:gd name="connsiteY8" fmla="*/ 69149 h 3977641"/>
                <a:gd name="connsiteX9" fmla="*/ 2940473 w 5699761"/>
                <a:gd name="connsiteY9" fmla="*/ 68455 h 3977641"/>
                <a:gd name="connsiteX10" fmla="*/ 2966194 w 5699761"/>
                <a:gd name="connsiteY10" fmla="*/ 96356 h 3977641"/>
                <a:gd name="connsiteX11" fmla="*/ 2982251 w 5699761"/>
                <a:gd name="connsiteY11" fmla="*/ 113481 h 3977641"/>
                <a:gd name="connsiteX12" fmla="*/ 2982106 w 5699761"/>
                <a:gd name="connsiteY12" fmla="*/ 113617 h 3977641"/>
                <a:gd name="connsiteX13" fmla="*/ 5642830 w 5699761"/>
                <a:gd name="connsiteY13" fmla="*/ 2999892 h 3977641"/>
                <a:gd name="connsiteX14" fmla="*/ 5640646 w 5699761"/>
                <a:gd name="connsiteY14" fmla="*/ 3001906 h 3977641"/>
                <a:gd name="connsiteX15" fmla="*/ 5650008 w 5699761"/>
                <a:gd name="connsiteY15" fmla="*/ 3008219 h 3977641"/>
                <a:gd name="connsiteX16" fmla="*/ 5699761 w 5699761"/>
                <a:gd name="connsiteY16" fmla="*/ 3128332 h 3977641"/>
                <a:gd name="connsiteX17" fmla="*/ 5699761 w 5699761"/>
                <a:gd name="connsiteY17" fmla="*/ 3807774 h 3977641"/>
                <a:gd name="connsiteX18" fmla="*/ 5529895 w 5699761"/>
                <a:gd name="connsiteY18" fmla="*/ 3977641 h 3977641"/>
                <a:gd name="connsiteX19" fmla="*/ 2850202 w 5699761"/>
                <a:gd name="connsiteY19" fmla="*/ 3977641 h 3977641"/>
                <a:gd name="connsiteX20" fmla="*/ 2730089 w 5699761"/>
                <a:gd name="connsiteY20" fmla="*/ 3927888 h 3977641"/>
                <a:gd name="connsiteX21" fmla="*/ 2711458 w 5699761"/>
                <a:gd name="connsiteY21" fmla="*/ 3900254 h 3977641"/>
                <a:gd name="connsiteX22" fmla="*/ 54599 w 5699761"/>
                <a:gd name="connsiteY22" fmla="*/ 1018172 h 3977641"/>
                <a:gd name="connsiteX23" fmla="*/ 52171 w 5699761"/>
                <a:gd name="connsiteY23" fmla="*/ 1016535 h 3977641"/>
                <a:gd name="connsiteX24" fmla="*/ 49668 w 5699761"/>
                <a:gd name="connsiteY24" fmla="*/ 1012824 h 3977641"/>
                <a:gd name="connsiteX25" fmla="*/ 38690 w 5699761"/>
                <a:gd name="connsiteY25" fmla="*/ 1000915 h 3977641"/>
                <a:gd name="connsiteX26" fmla="*/ 40509 w 5699761"/>
                <a:gd name="connsiteY26" fmla="*/ 999238 h 3977641"/>
                <a:gd name="connsiteX27" fmla="*/ 13998 w 5699761"/>
                <a:gd name="connsiteY27" fmla="*/ 959917 h 3977641"/>
                <a:gd name="connsiteX28" fmla="*/ 0 w 5699761"/>
                <a:gd name="connsiteY28" fmla="*/ 890584 h 3977641"/>
                <a:gd name="connsiteX29" fmla="*/ 0 w 5699761"/>
                <a:gd name="connsiteY29" fmla="*/ 178121 h 3977641"/>
                <a:gd name="connsiteX30" fmla="*/ 178121 w 5699761"/>
                <a:gd name="connsiteY30" fmla="*/ 0 h 3977641"/>
                <a:gd name="connsiteX0" fmla="*/ 178121 w 5699761"/>
                <a:gd name="connsiteY0" fmla="*/ 1143 h 3978784"/>
                <a:gd name="connsiteX1" fmla="*/ 2799395 w 5699761"/>
                <a:gd name="connsiteY1" fmla="*/ 1143 h 3978784"/>
                <a:gd name="connsiteX2" fmla="*/ 2874444 w 5699761"/>
                <a:gd name="connsiteY2" fmla="*/ 5616 h 3978784"/>
                <a:gd name="connsiteX3" fmla="*/ 2921960 w 5699761"/>
                <a:gd name="connsiteY3" fmla="*/ 51030 h 3978784"/>
                <a:gd name="connsiteX4" fmla="*/ 2922313 w 5699761"/>
                <a:gd name="connsiteY4" fmla="*/ 50699 h 3978784"/>
                <a:gd name="connsiteX5" fmla="*/ 2923762 w 5699761"/>
                <a:gd name="connsiteY5" fmla="*/ 52245 h 3978784"/>
                <a:gd name="connsiteX6" fmla="*/ 2925346 w 5699761"/>
                <a:gd name="connsiteY6" fmla="*/ 53313 h 3978784"/>
                <a:gd name="connsiteX7" fmla="*/ 2926838 w 5699761"/>
                <a:gd name="connsiteY7" fmla="*/ 55525 h 3978784"/>
                <a:gd name="connsiteX8" fmla="*/ 2940684 w 5699761"/>
                <a:gd name="connsiteY8" fmla="*/ 70292 h 3978784"/>
                <a:gd name="connsiteX9" fmla="*/ 2940473 w 5699761"/>
                <a:gd name="connsiteY9" fmla="*/ 69598 h 3978784"/>
                <a:gd name="connsiteX10" fmla="*/ 2966194 w 5699761"/>
                <a:gd name="connsiteY10" fmla="*/ 97499 h 3978784"/>
                <a:gd name="connsiteX11" fmla="*/ 2982251 w 5699761"/>
                <a:gd name="connsiteY11" fmla="*/ 114624 h 3978784"/>
                <a:gd name="connsiteX12" fmla="*/ 2982106 w 5699761"/>
                <a:gd name="connsiteY12" fmla="*/ 114760 h 3978784"/>
                <a:gd name="connsiteX13" fmla="*/ 5642830 w 5699761"/>
                <a:gd name="connsiteY13" fmla="*/ 3001035 h 3978784"/>
                <a:gd name="connsiteX14" fmla="*/ 5640646 w 5699761"/>
                <a:gd name="connsiteY14" fmla="*/ 3003049 h 3978784"/>
                <a:gd name="connsiteX15" fmla="*/ 5650008 w 5699761"/>
                <a:gd name="connsiteY15" fmla="*/ 3009362 h 3978784"/>
                <a:gd name="connsiteX16" fmla="*/ 5699761 w 5699761"/>
                <a:gd name="connsiteY16" fmla="*/ 3129475 h 3978784"/>
                <a:gd name="connsiteX17" fmla="*/ 5699761 w 5699761"/>
                <a:gd name="connsiteY17" fmla="*/ 3808917 h 3978784"/>
                <a:gd name="connsiteX18" fmla="*/ 5529895 w 5699761"/>
                <a:gd name="connsiteY18" fmla="*/ 3978784 h 3978784"/>
                <a:gd name="connsiteX19" fmla="*/ 2850202 w 5699761"/>
                <a:gd name="connsiteY19" fmla="*/ 3978784 h 3978784"/>
                <a:gd name="connsiteX20" fmla="*/ 2730089 w 5699761"/>
                <a:gd name="connsiteY20" fmla="*/ 3929031 h 3978784"/>
                <a:gd name="connsiteX21" fmla="*/ 2711458 w 5699761"/>
                <a:gd name="connsiteY21" fmla="*/ 3901397 h 3978784"/>
                <a:gd name="connsiteX22" fmla="*/ 54599 w 5699761"/>
                <a:gd name="connsiteY22" fmla="*/ 1019315 h 3978784"/>
                <a:gd name="connsiteX23" fmla="*/ 52171 w 5699761"/>
                <a:gd name="connsiteY23" fmla="*/ 1017678 h 3978784"/>
                <a:gd name="connsiteX24" fmla="*/ 49668 w 5699761"/>
                <a:gd name="connsiteY24" fmla="*/ 1013967 h 3978784"/>
                <a:gd name="connsiteX25" fmla="*/ 38690 w 5699761"/>
                <a:gd name="connsiteY25" fmla="*/ 1002058 h 3978784"/>
                <a:gd name="connsiteX26" fmla="*/ 40509 w 5699761"/>
                <a:gd name="connsiteY26" fmla="*/ 1000381 h 3978784"/>
                <a:gd name="connsiteX27" fmla="*/ 13998 w 5699761"/>
                <a:gd name="connsiteY27" fmla="*/ 961060 h 3978784"/>
                <a:gd name="connsiteX28" fmla="*/ 0 w 5699761"/>
                <a:gd name="connsiteY28" fmla="*/ 891727 h 3978784"/>
                <a:gd name="connsiteX29" fmla="*/ 0 w 5699761"/>
                <a:gd name="connsiteY29" fmla="*/ 179264 h 3978784"/>
                <a:gd name="connsiteX30" fmla="*/ 178121 w 5699761"/>
                <a:gd name="connsiteY30" fmla="*/ 1143 h 3978784"/>
                <a:gd name="connsiteX0" fmla="*/ 178121 w 5699761"/>
                <a:gd name="connsiteY0" fmla="*/ 0 h 3977641"/>
                <a:gd name="connsiteX1" fmla="*/ 2799395 w 5699761"/>
                <a:gd name="connsiteY1" fmla="*/ 0 h 3977641"/>
                <a:gd name="connsiteX2" fmla="*/ 2883969 w 5699761"/>
                <a:gd name="connsiteY2" fmla="*/ 10188 h 3977641"/>
                <a:gd name="connsiteX3" fmla="*/ 2921960 w 5699761"/>
                <a:gd name="connsiteY3" fmla="*/ 49887 h 3977641"/>
                <a:gd name="connsiteX4" fmla="*/ 2922313 w 5699761"/>
                <a:gd name="connsiteY4" fmla="*/ 49556 h 3977641"/>
                <a:gd name="connsiteX5" fmla="*/ 2923762 w 5699761"/>
                <a:gd name="connsiteY5" fmla="*/ 51102 h 3977641"/>
                <a:gd name="connsiteX6" fmla="*/ 2925346 w 5699761"/>
                <a:gd name="connsiteY6" fmla="*/ 52170 h 3977641"/>
                <a:gd name="connsiteX7" fmla="*/ 2926838 w 5699761"/>
                <a:gd name="connsiteY7" fmla="*/ 54382 h 3977641"/>
                <a:gd name="connsiteX8" fmla="*/ 2940684 w 5699761"/>
                <a:gd name="connsiteY8" fmla="*/ 69149 h 3977641"/>
                <a:gd name="connsiteX9" fmla="*/ 2940473 w 5699761"/>
                <a:gd name="connsiteY9" fmla="*/ 68455 h 3977641"/>
                <a:gd name="connsiteX10" fmla="*/ 2966194 w 5699761"/>
                <a:gd name="connsiteY10" fmla="*/ 96356 h 3977641"/>
                <a:gd name="connsiteX11" fmla="*/ 2982251 w 5699761"/>
                <a:gd name="connsiteY11" fmla="*/ 113481 h 3977641"/>
                <a:gd name="connsiteX12" fmla="*/ 2982106 w 5699761"/>
                <a:gd name="connsiteY12" fmla="*/ 113617 h 3977641"/>
                <a:gd name="connsiteX13" fmla="*/ 5642830 w 5699761"/>
                <a:gd name="connsiteY13" fmla="*/ 2999892 h 3977641"/>
                <a:gd name="connsiteX14" fmla="*/ 5640646 w 5699761"/>
                <a:gd name="connsiteY14" fmla="*/ 3001906 h 3977641"/>
                <a:gd name="connsiteX15" fmla="*/ 5650008 w 5699761"/>
                <a:gd name="connsiteY15" fmla="*/ 3008219 h 3977641"/>
                <a:gd name="connsiteX16" fmla="*/ 5699761 w 5699761"/>
                <a:gd name="connsiteY16" fmla="*/ 3128332 h 3977641"/>
                <a:gd name="connsiteX17" fmla="*/ 5699761 w 5699761"/>
                <a:gd name="connsiteY17" fmla="*/ 3807774 h 3977641"/>
                <a:gd name="connsiteX18" fmla="*/ 5529895 w 5699761"/>
                <a:gd name="connsiteY18" fmla="*/ 3977641 h 3977641"/>
                <a:gd name="connsiteX19" fmla="*/ 2850202 w 5699761"/>
                <a:gd name="connsiteY19" fmla="*/ 3977641 h 3977641"/>
                <a:gd name="connsiteX20" fmla="*/ 2730089 w 5699761"/>
                <a:gd name="connsiteY20" fmla="*/ 3927888 h 3977641"/>
                <a:gd name="connsiteX21" fmla="*/ 2711458 w 5699761"/>
                <a:gd name="connsiteY21" fmla="*/ 3900254 h 3977641"/>
                <a:gd name="connsiteX22" fmla="*/ 54599 w 5699761"/>
                <a:gd name="connsiteY22" fmla="*/ 1018172 h 3977641"/>
                <a:gd name="connsiteX23" fmla="*/ 52171 w 5699761"/>
                <a:gd name="connsiteY23" fmla="*/ 1016535 h 3977641"/>
                <a:gd name="connsiteX24" fmla="*/ 49668 w 5699761"/>
                <a:gd name="connsiteY24" fmla="*/ 1012824 h 3977641"/>
                <a:gd name="connsiteX25" fmla="*/ 38690 w 5699761"/>
                <a:gd name="connsiteY25" fmla="*/ 1000915 h 3977641"/>
                <a:gd name="connsiteX26" fmla="*/ 40509 w 5699761"/>
                <a:gd name="connsiteY26" fmla="*/ 999238 h 3977641"/>
                <a:gd name="connsiteX27" fmla="*/ 13998 w 5699761"/>
                <a:gd name="connsiteY27" fmla="*/ 959917 h 3977641"/>
                <a:gd name="connsiteX28" fmla="*/ 0 w 5699761"/>
                <a:gd name="connsiteY28" fmla="*/ 890584 h 3977641"/>
                <a:gd name="connsiteX29" fmla="*/ 0 w 5699761"/>
                <a:gd name="connsiteY29" fmla="*/ 178121 h 3977641"/>
                <a:gd name="connsiteX30" fmla="*/ 178121 w 5699761"/>
                <a:gd name="connsiteY30" fmla="*/ 0 h 397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699761" h="3977641">
                  <a:moveTo>
                    <a:pt x="178121" y="0"/>
                  </a:moveTo>
                  <a:lnTo>
                    <a:pt x="2799395" y="0"/>
                  </a:lnTo>
                  <a:cubicBezTo>
                    <a:pt x="2823989" y="0"/>
                    <a:pt x="2862658" y="1174"/>
                    <a:pt x="2883969" y="10188"/>
                  </a:cubicBezTo>
                  <a:lnTo>
                    <a:pt x="2921960" y="49887"/>
                  </a:lnTo>
                  <a:lnTo>
                    <a:pt x="2922313" y="49556"/>
                  </a:lnTo>
                  <a:lnTo>
                    <a:pt x="2923762" y="51102"/>
                  </a:lnTo>
                  <a:lnTo>
                    <a:pt x="2925346" y="52170"/>
                  </a:lnTo>
                  <a:lnTo>
                    <a:pt x="2926838" y="54382"/>
                  </a:lnTo>
                  <a:lnTo>
                    <a:pt x="2940684" y="69149"/>
                  </a:lnTo>
                  <a:cubicBezTo>
                    <a:pt x="2940614" y="68918"/>
                    <a:pt x="2940543" y="68686"/>
                    <a:pt x="2940473" y="68455"/>
                  </a:cubicBezTo>
                  <a:lnTo>
                    <a:pt x="2966194" y="96356"/>
                  </a:lnTo>
                  <a:lnTo>
                    <a:pt x="2982251" y="113481"/>
                  </a:lnTo>
                  <a:lnTo>
                    <a:pt x="2982106" y="113617"/>
                  </a:lnTo>
                  <a:lnTo>
                    <a:pt x="5642830" y="2999892"/>
                  </a:lnTo>
                  <a:lnTo>
                    <a:pt x="5640646" y="3001906"/>
                  </a:lnTo>
                  <a:lnTo>
                    <a:pt x="5650008" y="3008219"/>
                  </a:lnTo>
                  <a:cubicBezTo>
                    <a:pt x="5680748" y="3038958"/>
                    <a:pt x="5699761" y="3081424"/>
                    <a:pt x="5699761" y="3128332"/>
                  </a:cubicBezTo>
                  <a:lnTo>
                    <a:pt x="5699761" y="3807774"/>
                  </a:lnTo>
                  <a:cubicBezTo>
                    <a:pt x="5699761" y="3901589"/>
                    <a:pt x="5623709" y="3977641"/>
                    <a:pt x="5529895" y="3977641"/>
                  </a:cubicBezTo>
                  <a:lnTo>
                    <a:pt x="2850202" y="3977641"/>
                  </a:lnTo>
                  <a:cubicBezTo>
                    <a:pt x="2803296" y="3977641"/>
                    <a:pt x="2760829" y="3958628"/>
                    <a:pt x="2730089" y="3927888"/>
                  </a:cubicBezTo>
                  <a:lnTo>
                    <a:pt x="2711458" y="3900254"/>
                  </a:lnTo>
                  <a:lnTo>
                    <a:pt x="54599" y="1018172"/>
                  </a:lnTo>
                  <a:lnTo>
                    <a:pt x="52171" y="1016535"/>
                  </a:lnTo>
                  <a:lnTo>
                    <a:pt x="49668" y="1012824"/>
                  </a:lnTo>
                  <a:lnTo>
                    <a:pt x="38690" y="1000915"/>
                  </a:lnTo>
                  <a:lnTo>
                    <a:pt x="40509" y="999238"/>
                  </a:lnTo>
                  <a:lnTo>
                    <a:pt x="13998" y="959917"/>
                  </a:lnTo>
                  <a:cubicBezTo>
                    <a:pt x="4985" y="938607"/>
                    <a:pt x="0" y="915178"/>
                    <a:pt x="0" y="890584"/>
                  </a:cubicBezTo>
                  <a:lnTo>
                    <a:pt x="0" y="178121"/>
                  </a:lnTo>
                  <a:cubicBezTo>
                    <a:pt x="0" y="79747"/>
                    <a:pt x="79747" y="0"/>
                    <a:pt x="178121" y="0"/>
                  </a:cubicBezTo>
                  <a:close/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ontent Placeholder 5">
              <a:extLst>
                <a:ext uri="{FF2B5EF4-FFF2-40B4-BE49-F238E27FC236}">
                  <a16:creationId xmlns:a16="http://schemas.microsoft.com/office/drawing/2014/main" id="{C4B52446-4E70-4393-A995-F787A155A97D}"/>
                </a:ext>
              </a:extLst>
            </p:cNvPr>
            <p:cNvSpPr txBox="1">
              <a:spLocks/>
            </p:cNvSpPr>
            <p:nvPr/>
          </p:nvSpPr>
          <p:spPr>
            <a:xfrm>
              <a:off x="8369820" y="2176721"/>
              <a:ext cx="3291840" cy="91440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57150">
              <a:solidFill>
                <a:srgbClr val="0070C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</a:rPr>
                <a:t>Design Team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128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284E59F-BF61-45BB-A68E-26FADDFEA827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The Scope of the Project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CACDCFE-BEA2-4304-8905-D44C28B034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C578DB-B27B-4A82-A83C-A94872526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/>
          <a:stretch/>
        </p:blipFill>
        <p:spPr bwMode="auto">
          <a:xfrm>
            <a:off x="4193125" y="1995053"/>
            <a:ext cx="3805751" cy="36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F3B7FD9F-DB06-4D88-A91F-C75575F0150E}"/>
              </a:ext>
            </a:extLst>
          </p:cNvPr>
          <p:cNvSpPr txBox="1">
            <a:spLocks/>
          </p:cNvSpPr>
          <p:nvPr/>
        </p:nvSpPr>
        <p:spPr>
          <a:xfrm>
            <a:off x="2091866" y="4244732"/>
            <a:ext cx="2667000" cy="76199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Recycle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8B6577-FD72-4F38-8243-03A2F9870250}"/>
              </a:ext>
            </a:extLst>
          </p:cNvPr>
          <p:cNvSpPr txBox="1">
            <a:spLocks/>
          </p:cNvSpPr>
          <p:nvPr/>
        </p:nvSpPr>
        <p:spPr>
          <a:xfrm>
            <a:off x="7388607" y="4244732"/>
            <a:ext cx="2667000" cy="76199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Recover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2287F8F-2277-424E-851E-6A242058F155}"/>
              </a:ext>
            </a:extLst>
          </p:cNvPr>
          <p:cNvSpPr txBox="1">
            <a:spLocks/>
          </p:cNvSpPr>
          <p:nvPr/>
        </p:nvSpPr>
        <p:spPr>
          <a:xfrm>
            <a:off x="4762500" y="1348233"/>
            <a:ext cx="2667000" cy="76199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Remove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911082-3963-47BB-9DA0-D98A4763B22E}"/>
              </a:ext>
            </a:extLst>
          </p:cNvPr>
          <p:cNvGrpSpPr/>
          <p:nvPr/>
        </p:nvGrpSpPr>
        <p:grpSpPr>
          <a:xfrm>
            <a:off x="450191" y="1194434"/>
            <a:ext cx="7101674" cy="3977640"/>
            <a:chOff x="450191" y="1194434"/>
            <a:chExt cx="7101674" cy="397764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C3FA483-FACC-401E-8670-ADD60AD4064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852105" y="1194434"/>
              <a:ext cx="5699760" cy="3977640"/>
            </a:xfrm>
            <a:custGeom>
              <a:avLst/>
              <a:gdLst>
                <a:gd name="connsiteX0" fmla="*/ 178121 w 5699761"/>
                <a:gd name="connsiteY0" fmla="*/ 0 h 3977641"/>
                <a:gd name="connsiteX1" fmla="*/ 2799395 w 5699761"/>
                <a:gd name="connsiteY1" fmla="*/ 0 h 3977641"/>
                <a:gd name="connsiteX2" fmla="*/ 2868729 w 5699761"/>
                <a:gd name="connsiteY2" fmla="*/ 13998 h 3977641"/>
                <a:gd name="connsiteX3" fmla="*/ 2921960 w 5699761"/>
                <a:gd name="connsiteY3" fmla="*/ 49887 h 3977641"/>
                <a:gd name="connsiteX4" fmla="*/ 2922313 w 5699761"/>
                <a:gd name="connsiteY4" fmla="*/ 49556 h 3977641"/>
                <a:gd name="connsiteX5" fmla="*/ 2923762 w 5699761"/>
                <a:gd name="connsiteY5" fmla="*/ 51102 h 3977641"/>
                <a:gd name="connsiteX6" fmla="*/ 2925346 w 5699761"/>
                <a:gd name="connsiteY6" fmla="*/ 52170 h 3977641"/>
                <a:gd name="connsiteX7" fmla="*/ 2926838 w 5699761"/>
                <a:gd name="connsiteY7" fmla="*/ 54382 h 3977641"/>
                <a:gd name="connsiteX8" fmla="*/ 2940684 w 5699761"/>
                <a:gd name="connsiteY8" fmla="*/ 69149 h 3977641"/>
                <a:gd name="connsiteX9" fmla="*/ 2940473 w 5699761"/>
                <a:gd name="connsiteY9" fmla="*/ 68455 h 3977641"/>
                <a:gd name="connsiteX10" fmla="*/ 2966194 w 5699761"/>
                <a:gd name="connsiteY10" fmla="*/ 96356 h 3977641"/>
                <a:gd name="connsiteX11" fmla="*/ 2982251 w 5699761"/>
                <a:gd name="connsiteY11" fmla="*/ 113481 h 3977641"/>
                <a:gd name="connsiteX12" fmla="*/ 2982106 w 5699761"/>
                <a:gd name="connsiteY12" fmla="*/ 113617 h 3977641"/>
                <a:gd name="connsiteX13" fmla="*/ 5642830 w 5699761"/>
                <a:gd name="connsiteY13" fmla="*/ 2999892 h 3977641"/>
                <a:gd name="connsiteX14" fmla="*/ 5640646 w 5699761"/>
                <a:gd name="connsiteY14" fmla="*/ 3001906 h 3977641"/>
                <a:gd name="connsiteX15" fmla="*/ 5650008 w 5699761"/>
                <a:gd name="connsiteY15" fmla="*/ 3008219 h 3977641"/>
                <a:gd name="connsiteX16" fmla="*/ 5699761 w 5699761"/>
                <a:gd name="connsiteY16" fmla="*/ 3128332 h 3977641"/>
                <a:gd name="connsiteX17" fmla="*/ 5699761 w 5699761"/>
                <a:gd name="connsiteY17" fmla="*/ 3807774 h 3977641"/>
                <a:gd name="connsiteX18" fmla="*/ 5529895 w 5699761"/>
                <a:gd name="connsiteY18" fmla="*/ 3977641 h 3977641"/>
                <a:gd name="connsiteX19" fmla="*/ 2850202 w 5699761"/>
                <a:gd name="connsiteY19" fmla="*/ 3977641 h 3977641"/>
                <a:gd name="connsiteX20" fmla="*/ 2730089 w 5699761"/>
                <a:gd name="connsiteY20" fmla="*/ 3927888 h 3977641"/>
                <a:gd name="connsiteX21" fmla="*/ 2711458 w 5699761"/>
                <a:gd name="connsiteY21" fmla="*/ 3900254 h 3977641"/>
                <a:gd name="connsiteX22" fmla="*/ 54599 w 5699761"/>
                <a:gd name="connsiteY22" fmla="*/ 1018172 h 3977641"/>
                <a:gd name="connsiteX23" fmla="*/ 52171 w 5699761"/>
                <a:gd name="connsiteY23" fmla="*/ 1016535 h 3977641"/>
                <a:gd name="connsiteX24" fmla="*/ 49668 w 5699761"/>
                <a:gd name="connsiteY24" fmla="*/ 1012824 h 3977641"/>
                <a:gd name="connsiteX25" fmla="*/ 38690 w 5699761"/>
                <a:gd name="connsiteY25" fmla="*/ 1000915 h 3977641"/>
                <a:gd name="connsiteX26" fmla="*/ 40509 w 5699761"/>
                <a:gd name="connsiteY26" fmla="*/ 999238 h 3977641"/>
                <a:gd name="connsiteX27" fmla="*/ 13998 w 5699761"/>
                <a:gd name="connsiteY27" fmla="*/ 959917 h 3977641"/>
                <a:gd name="connsiteX28" fmla="*/ 0 w 5699761"/>
                <a:gd name="connsiteY28" fmla="*/ 890584 h 3977641"/>
                <a:gd name="connsiteX29" fmla="*/ 0 w 5699761"/>
                <a:gd name="connsiteY29" fmla="*/ 178121 h 3977641"/>
                <a:gd name="connsiteX30" fmla="*/ 178121 w 5699761"/>
                <a:gd name="connsiteY30" fmla="*/ 0 h 3977641"/>
                <a:gd name="connsiteX0" fmla="*/ 178121 w 5699761"/>
                <a:gd name="connsiteY0" fmla="*/ 0 h 3977641"/>
                <a:gd name="connsiteX1" fmla="*/ 2799395 w 5699761"/>
                <a:gd name="connsiteY1" fmla="*/ 0 h 3977641"/>
                <a:gd name="connsiteX2" fmla="*/ 2870634 w 5699761"/>
                <a:gd name="connsiteY2" fmla="*/ 10188 h 3977641"/>
                <a:gd name="connsiteX3" fmla="*/ 2921960 w 5699761"/>
                <a:gd name="connsiteY3" fmla="*/ 49887 h 3977641"/>
                <a:gd name="connsiteX4" fmla="*/ 2922313 w 5699761"/>
                <a:gd name="connsiteY4" fmla="*/ 49556 h 3977641"/>
                <a:gd name="connsiteX5" fmla="*/ 2923762 w 5699761"/>
                <a:gd name="connsiteY5" fmla="*/ 51102 h 3977641"/>
                <a:gd name="connsiteX6" fmla="*/ 2925346 w 5699761"/>
                <a:gd name="connsiteY6" fmla="*/ 52170 h 3977641"/>
                <a:gd name="connsiteX7" fmla="*/ 2926838 w 5699761"/>
                <a:gd name="connsiteY7" fmla="*/ 54382 h 3977641"/>
                <a:gd name="connsiteX8" fmla="*/ 2940684 w 5699761"/>
                <a:gd name="connsiteY8" fmla="*/ 69149 h 3977641"/>
                <a:gd name="connsiteX9" fmla="*/ 2940473 w 5699761"/>
                <a:gd name="connsiteY9" fmla="*/ 68455 h 3977641"/>
                <a:gd name="connsiteX10" fmla="*/ 2966194 w 5699761"/>
                <a:gd name="connsiteY10" fmla="*/ 96356 h 3977641"/>
                <a:gd name="connsiteX11" fmla="*/ 2982251 w 5699761"/>
                <a:gd name="connsiteY11" fmla="*/ 113481 h 3977641"/>
                <a:gd name="connsiteX12" fmla="*/ 2982106 w 5699761"/>
                <a:gd name="connsiteY12" fmla="*/ 113617 h 3977641"/>
                <a:gd name="connsiteX13" fmla="*/ 5642830 w 5699761"/>
                <a:gd name="connsiteY13" fmla="*/ 2999892 h 3977641"/>
                <a:gd name="connsiteX14" fmla="*/ 5640646 w 5699761"/>
                <a:gd name="connsiteY14" fmla="*/ 3001906 h 3977641"/>
                <a:gd name="connsiteX15" fmla="*/ 5650008 w 5699761"/>
                <a:gd name="connsiteY15" fmla="*/ 3008219 h 3977641"/>
                <a:gd name="connsiteX16" fmla="*/ 5699761 w 5699761"/>
                <a:gd name="connsiteY16" fmla="*/ 3128332 h 3977641"/>
                <a:gd name="connsiteX17" fmla="*/ 5699761 w 5699761"/>
                <a:gd name="connsiteY17" fmla="*/ 3807774 h 3977641"/>
                <a:gd name="connsiteX18" fmla="*/ 5529895 w 5699761"/>
                <a:gd name="connsiteY18" fmla="*/ 3977641 h 3977641"/>
                <a:gd name="connsiteX19" fmla="*/ 2850202 w 5699761"/>
                <a:gd name="connsiteY19" fmla="*/ 3977641 h 3977641"/>
                <a:gd name="connsiteX20" fmla="*/ 2730089 w 5699761"/>
                <a:gd name="connsiteY20" fmla="*/ 3927888 h 3977641"/>
                <a:gd name="connsiteX21" fmla="*/ 2711458 w 5699761"/>
                <a:gd name="connsiteY21" fmla="*/ 3900254 h 3977641"/>
                <a:gd name="connsiteX22" fmla="*/ 54599 w 5699761"/>
                <a:gd name="connsiteY22" fmla="*/ 1018172 h 3977641"/>
                <a:gd name="connsiteX23" fmla="*/ 52171 w 5699761"/>
                <a:gd name="connsiteY23" fmla="*/ 1016535 h 3977641"/>
                <a:gd name="connsiteX24" fmla="*/ 49668 w 5699761"/>
                <a:gd name="connsiteY24" fmla="*/ 1012824 h 3977641"/>
                <a:gd name="connsiteX25" fmla="*/ 38690 w 5699761"/>
                <a:gd name="connsiteY25" fmla="*/ 1000915 h 3977641"/>
                <a:gd name="connsiteX26" fmla="*/ 40509 w 5699761"/>
                <a:gd name="connsiteY26" fmla="*/ 999238 h 3977641"/>
                <a:gd name="connsiteX27" fmla="*/ 13998 w 5699761"/>
                <a:gd name="connsiteY27" fmla="*/ 959917 h 3977641"/>
                <a:gd name="connsiteX28" fmla="*/ 0 w 5699761"/>
                <a:gd name="connsiteY28" fmla="*/ 890584 h 3977641"/>
                <a:gd name="connsiteX29" fmla="*/ 0 w 5699761"/>
                <a:gd name="connsiteY29" fmla="*/ 178121 h 3977641"/>
                <a:gd name="connsiteX30" fmla="*/ 178121 w 5699761"/>
                <a:gd name="connsiteY30" fmla="*/ 0 h 3977641"/>
                <a:gd name="connsiteX0" fmla="*/ 178121 w 5699761"/>
                <a:gd name="connsiteY0" fmla="*/ 1143 h 3978784"/>
                <a:gd name="connsiteX1" fmla="*/ 2799395 w 5699761"/>
                <a:gd name="connsiteY1" fmla="*/ 1143 h 3978784"/>
                <a:gd name="connsiteX2" fmla="*/ 2874444 w 5699761"/>
                <a:gd name="connsiteY2" fmla="*/ 5616 h 3978784"/>
                <a:gd name="connsiteX3" fmla="*/ 2921960 w 5699761"/>
                <a:gd name="connsiteY3" fmla="*/ 51030 h 3978784"/>
                <a:gd name="connsiteX4" fmla="*/ 2922313 w 5699761"/>
                <a:gd name="connsiteY4" fmla="*/ 50699 h 3978784"/>
                <a:gd name="connsiteX5" fmla="*/ 2923762 w 5699761"/>
                <a:gd name="connsiteY5" fmla="*/ 52245 h 3978784"/>
                <a:gd name="connsiteX6" fmla="*/ 2925346 w 5699761"/>
                <a:gd name="connsiteY6" fmla="*/ 53313 h 3978784"/>
                <a:gd name="connsiteX7" fmla="*/ 2926838 w 5699761"/>
                <a:gd name="connsiteY7" fmla="*/ 55525 h 3978784"/>
                <a:gd name="connsiteX8" fmla="*/ 2940684 w 5699761"/>
                <a:gd name="connsiteY8" fmla="*/ 70292 h 3978784"/>
                <a:gd name="connsiteX9" fmla="*/ 2940473 w 5699761"/>
                <a:gd name="connsiteY9" fmla="*/ 69598 h 3978784"/>
                <a:gd name="connsiteX10" fmla="*/ 2966194 w 5699761"/>
                <a:gd name="connsiteY10" fmla="*/ 97499 h 3978784"/>
                <a:gd name="connsiteX11" fmla="*/ 2982251 w 5699761"/>
                <a:gd name="connsiteY11" fmla="*/ 114624 h 3978784"/>
                <a:gd name="connsiteX12" fmla="*/ 2982106 w 5699761"/>
                <a:gd name="connsiteY12" fmla="*/ 114760 h 3978784"/>
                <a:gd name="connsiteX13" fmla="*/ 5642830 w 5699761"/>
                <a:gd name="connsiteY13" fmla="*/ 3001035 h 3978784"/>
                <a:gd name="connsiteX14" fmla="*/ 5640646 w 5699761"/>
                <a:gd name="connsiteY14" fmla="*/ 3003049 h 3978784"/>
                <a:gd name="connsiteX15" fmla="*/ 5650008 w 5699761"/>
                <a:gd name="connsiteY15" fmla="*/ 3009362 h 3978784"/>
                <a:gd name="connsiteX16" fmla="*/ 5699761 w 5699761"/>
                <a:gd name="connsiteY16" fmla="*/ 3129475 h 3978784"/>
                <a:gd name="connsiteX17" fmla="*/ 5699761 w 5699761"/>
                <a:gd name="connsiteY17" fmla="*/ 3808917 h 3978784"/>
                <a:gd name="connsiteX18" fmla="*/ 5529895 w 5699761"/>
                <a:gd name="connsiteY18" fmla="*/ 3978784 h 3978784"/>
                <a:gd name="connsiteX19" fmla="*/ 2850202 w 5699761"/>
                <a:gd name="connsiteY19" fmla="*/ 3978784 h 3978784"/>
                <a:gd name="connsiteX20" fmla="*/ 2730089 w 5699761"/>
                <a:gd name="connsiteY20" fmla="*/ 3929031 h 3978784"/>
                <a:gd name="connsiteX21" fmla="*/ 2711458 w 5699761"/>
                <a:gd name="connsiteY21" fmla="*/ 3901397 h 3978784"/>
                <a:gd name="connsiteX22" fmla="*/ 54599 w 5699761"/>
                <a:gd name="connsiteY22" fmla="*/ 1019315 h 3978784"/>
                <a:gd name="connsiteX23" fmla="*/ 52171 w 5699761"/>
                <a:gd name="connsiteY23" fmla="*/ 1017678 h 3978784"/>
                <a:gd name="connsiteX24" fmla="*/ 49668 w 5699761"/>
                <a:gd name="connsiteY24" fmla="*/ 1013967 h 3978784"/>
                <a:gd name="connsiteX25" fmla="*/ 38690 w 5699761"/>
                <a:gd name="connsiteY25" fmla="*/ 1002058 h 3978784"/>
                <a:gd name="connsiteX26" fmla="*/ 40509 w 5699761"/>
                <a:gd name="connsiteY26" fmla="*/ 1000381 h 3978784"/>
                <a:gd name="connsiteX27" fmla="*/ 13998 w 5699761"/>
                <a:gd name="connsiteY27" fmla="*/ 961060 h 3978784"/>
                <a:gd name="connsiteX28" fmla="*/ 0 w 5699761"/>
                <a:gd name="connsiteY28" fmla="*/ 891727 h 3978784"/>
                <a:gd name="connsiteX29" fmla="*/ 0 w 5699761"/>
                <a:gd name="connsiteY29" fmla="*/ 179264 h 3978784"/>
                <a:gd name="connsiteX30" fmla="*/ 178121 w 5699761"/>
                <a:gd name="connsiteY30" fmla="*/ 1143 h 3978784"/>
                <a:gd name="connsiteX0" fmla="*/ 178121 w 5699761"/>
                <a:gd name="connsiteY0" fmla="*/ 0 h 3977641"/>
                <a:gd name="connsiteX1" fmla="*/ 2799395 w 5699761"/>
                <a:gd name="connsiteY1" fmla="*/ 0 h 3977641"/>
                <a:gd name="connsiteX2" fmla="*/ 2883969 w 5699761"/>
                <a:gd name="connsiteY2" fmla="*/ 10188 h 3977641"/>
                <a:gd name="connsiteX3" fmla="*/ 2921960 w 5699761"/>
                <a:gd name="connsiteY3" fmla="*/ 49887 h 3977641"/>
                <a:gd name="connsiteX4" fmla="*/ 2922313 w 5699761"/>
                <a:gd name="connsiteY4" fmla="*/ 49556 h 3977641"/>
                <a:gd name="connsiteX5" fmla="*/ 2923762 w 5699761"/>
                <a:gd name="connsiteY5" fmla="*/ 51102 h 3977641"/>
                <a:gd name="connsiteX6" fmla="*/ 2925346 w 5699761"/>
                <a:gd name="connsiteY6" fmla="*/ 52170 h 3977641"/>
                <a:gd name="connsiteX7" fmla="*/ 2926838 w 5699761"/>
                <a:gd name="connsiteY7" fmla="*/ 54382 h 3977641"/>
                <a:gd name="connsiteX8" fmla="*/ 2940684 w 5699761"/>
                <a:gd name="connsiteY8" fmla="*/ 69149 h 3977641"/>
                <a:gd name="connsiteX9" fmla="*/ 2940473 w 5699761"/>
                <a:gd name="connsiteY9" fmla="*/ 68455 h 3977641"/>
                <a:gd name="connsiteX10" fmla="*/ 2966194 w 5699761"/>
                <a:gd name="connsiteY10" fmla="*/ 96356 h 3977641"/>
                <a:gd name="connsiteX11" fmla="*/ 2982251 w 5699761"/>
                <a:gd name="connsiteY11" fmla="*/ 113481 h 3977641"/>
                <a:gd name="connsiteX12" fmla="*/ 2982106 w 5699761"/>
                <a:gd name="connsiteY12" fmla="*/ 113617 h 3977641"/>
                <a:gd name="connsiteX13" fmla="*/ 5642830 w 5699761"/>
                <a:gd name="connsiteY13" fmla="*/ 2999892 h 3977641"/>
                <a:gd name="connsiteX14" fmla="*/ 5640646 w 5699761"/>
                <a:gd name="connsiteY14" fmla="*/ 3001906 h 3977641"/>
                <a:gd name="connsiteX15" fmla="*/ 5650008 w 5699761"/>
                <a:gd name="connsiteY15" fmla="*/ 3008219 h 3977641"/>
                <a:gd name="connsiteX16" fmla="*/ 5699761 w 5699761"/>
                <a:gd name="connsiteY16" fmla="*/ 3128332 h 3977641"/>
                <a:gd name="connsiteX17" fmla="*/ 5699761 w 5699761"/>
                <a:gd name="connsiteY17" fmla="*/ 3807774 h 3977641"/>
                <a:gd name="connsiteX18" fmla="*/ 5529895 w 5699761"/>
                <a:gd name="connsiteY18" fmla="*/ 3977641 h 3977641"/>
                <a:gd name="connsiteX19" fmla="*/ 2850202 w 5699761"/>
                <a:gd name="connsiteY19" fmla="*/ 3977641 h 3977641"/>
                <a:gd name="connsiteX20" fmla="*/ 2730089 w 5699761"/>
                <a:gd name="connsiteY20" fmla="*/ 3927888 h 3977641"/>
                <a:gd name="connsiteX21" fmla="*/ 2711458 w 5699761"/>
                <a:gd name="connsiteY21" fmla="*/ 3900254 h 3977641"/>
                <a:gd name="connsiteX22" fmla="*/ 54599 w 5699761"/>
                <a:gd name="connsiteY22" fmla="*/ 1018172 h 3977641"/>
                <a:gd name="connsiteX23" fmla="*/ 52171 w 5699761"/>
                <a:gd name="connsiteY23" fmla="*/ 1016535 h 3977641"/>
                <a:gd name="connsiteX24" fmla="*/ 49668 w 5699761"/>
                <a:gd name="connsiteY24" fmla="*/ 1012824 h 3977641"/>
                <a:gd name="connsiteX25" fmla="*/ 38690 w 5699761"/>
                <a:gd name="connsiteY25" fmla="*/ 1000915 h 3977641"/>
                <a:gd name="connsiteX26" fmla="*/ 40509 w 5699761"/>
                <a:gd name="connsiteY26" fmla="*/ 999238 h 3977641"/>
                <a:gd name="connsiteX27" fmla="*/ 13998 w 5699761"/>
                <a:gd name="connsiteY27" fmla="*/ 959917 h 3977641"/>
                <a:gd name="connsiteX28" fmla="*/ 0 w 5699761"/>
                <a:gd name="connsiteY28" fmla="*/ 890584 h 3977641"/>
                <a:gd name="connsiteX29" fmla="*/ 0 w 5699761"/>
                <a:gd name="connsiteY29" fmla="*/ 178121 h 3977641"/>
                <a:gd name="connsiteX30" fmla="*/ 178121 w 5699761"/>
                <a:gd name="connsiteY30" fmla="*/ 0 h 397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699761" h="3977641">
                  <a:moveTo>
                    <a:pt x="178121" y="0"/>
                  </a:moveTo>
                  <a:lnTo>
                    <a:pt x="2799395" y="0"/>
                  </a:lnTo>
                  <a:cubicBezTo>
                    <a:pt x="2823989" y="0"/>
                    <a:pt x="2862658" y="1174"/>
                    <a:pt x="2883969" y="10188"/>
                  </a:cubicBezTo>
                  <a:lnTo>
                    <a:pt x="2921960" y="49887"/>
                  </a:lnTo>
                  <a:lnTo>
                    <a:pt x="2922313" y="49556"/>
                  </a:lnTo>
                  <a:lnTo>
                    <a:pt x="2923762" y="51102"/>
                  </a:lnTo>
                  <a:lnTo>
                    <a:pt x="2925346" y="52170"/>
                  </a:lnTo>
                  <a:lnTo>
                    <a:pt x="2926838" y="54382"/>
                  </a:lnTo>
                  <a:lnTo>
                    <a:pt x="2940684" y="69149"/>
                  </a:lnTo>
                  <a:cubicBezTo>
                    <a:pt x="2940614" y="68918"/>
                    <a:pt x="2940543" y="68686"/>
                    <a:pt x="2940473" y="68455"/>
                  </a:cubicBezTo>
                  <a:lnTo>
                    <a:pt x="2966194" y="96356"/>
                  </a:lnTo>
                  <a:lnTo>
                    <a:pt x="2982251" y="113481"/>
                  </a:lnTo>
                  <a:lnTo>
                    <a:pt x="2982106" y="113617"/>
                  </a:lnTo>
                  <a:lnTo>
                    <a:pt x="5642830" y="2999892"/>
                  </a:lnTo>
                  <a:lnTo>
                    <a:pt x="5640646" y="3001906"/>
                  </a:lnTo>
                  <a:lnTo>
                    <a:pt x="5650008" y="3008219"/>
                  </a:lnTo>
                  <a:cubicBezTo>
                    <a:pt x="5680748" y="3038958"/>
                    <a:pt x="5699761" y="3081424"/>
                    <a:pt x="5699761" y="3128332"/>
                  </a:cubicBezTo>
                  <a:lnTo>
                    <a:pt x="5699761" y="3807774"/>
                  </a:lnTo>
                  <a:cubicBezTo>
                    <a:pt x="5699761" y="3901589"/>
                    <a:pt x="5623709" y="3977641"/>
                    <a:pt x="5529895" y="3977641"/>
                  </a:cubicBezTo>
                  <a:lnTo>
                    <a:pt x="2850202" y="3977641"/>
                  </a:lnTo>
                  <a:cubicBezTo>
                    <a:pt x="2803296" y="3977641"/>
                    <a:pt x="2760829" y="3958628"/>
                    <a:pt x="2730089" y="3927888"/>
                  </a:cubicBezTo>
                  <a:lnTo>
                    <a:pt x="2711458" y="3900254"/>
                  </a:lnTo>
                  <a:lnTo>
                    <a:pt x="54599" y="1018172"/>
                  </a:lnTo>
                  <a:lnTo>
                    <a:pt x="52171" y="1016535"/>
                  </a:lnTo>
                  <a:lnTo>
                    <a:pt x="49668" y="1012824"/>
                  </a:lnTo>
                  <a:lnTo>
                    <a:pt x="38690" y="1000915"/>
                  </a:lnTo>
                  <a:lnTo>
                    <a:pt x="40509" y="999238"/>
                  </a:lnTo>
                  <a:lnTo>
                    <a:pt x="13998" y="959917"/>
                  </a:lnTo>
                  <a:cubicBezTo>
                    <a:pt x="4985" y="938607"/>
                    <a:pt x="0" y="915178"/>
                    <a:pt x="0" y="890584"/>
                  </a:cubicBezTo>
                  <a:lnTo>
                    <a:pt x="0" y="178121"/>
                  </a:lnTo>
                  <a:cubicBezTo>
                    <a:pt x="0" y="79747"/>
                    <a:pt x="79747" y="0"/>
                    <a:pt x="178121" y="0"/>
                  </a:cubicBezTo>
                  <a:close/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5">
              <a:extLst>
                <a:ext uri="{FF2B5EF4-FFF2-40B4-BE49-F238E27FC236}">
                  <a16:creationId xmlns:a16="http://schemas.microsoft.com/office/drawing/2014/main" id="{4A0EF27C-71A9-423E-9513-40C625339D92}"/>
                </a:ext>
              </a:extLst>
            </p:cNvPr>
            <p:cNvSpPr txBox="1">
              <a:spLocks/>
            </p:cNvSpPr>
            <p:nvPr/>
          </p:nvSpPr>
          <p:spPr>
            <a:xfrm>
              <a:off x="450191" y="2176721"/>
              <a:ext cx="3291840" cy="91440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57150">
              <a:solidFill>
                <a:srgbClr val="7030A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</a:rPr>
                <a:t>Sponsor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F021C4-FD47-4E8A-ABC6-E56206F90A85}"/>
              </a:ext>
            </a:extLst>
          </p:cNvPr>
          <p:cNvGrpSpPr/>
          <p:nvPr/>
        </p:nvGrpSpPr>
        <p:grpSpPr>
          <a:xfrm>
            <a:off x="4585715" y="1194434"/>
            <a:ext cx="7075945" cy="3977641"/>
            <a:chOff x="4585715" y="1194434"/>
            <a:chExt cx="7075945" cy="3977641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DE6DA0D-7BE5-49BD-8C86-0AF048D91709}"/>
                </a:ext>
              </a:extLst>
            </p:cNvPr>
            <p:cNvSpPr/>
            <p:nvPr/>
          </p:nvSpPr>
          <p:spPr>
            <a:xfrm>
              <a:off x="4585715" y="1194434"/>
              <a:ext cx="5699761" cy="3977641"/>
            </a:xfrm>
            <a:custGeom>
              <a:avLst/>
              <a:gdLst>
                <a:gd name="connsiteX0" fmla="*/ 178121 w 5699761"/>
                <a:gd name="connsiteY0" fmla="*/ 0 h 3977641"/>
                <a:gd name="connsiteX1" fmla="*/ 2799395 w 5699761"/>
                <a:gd name="connsiteY1" fmla="*/ 0 h 3977641"/>
                <a:gd name="connsiteX2" fmla="*/ 2868729 w 5699761"/>
                <a:gd name="connsiteY2" fmla="*/ 13998 h 3977641"/>
                <a:gd name="connsiteX3" fmla="*/ 2921960 w 5699761"/>
                <a:gd name="connsiteY3" fmla="*/ 49887 h 3977641"/>
                <a:gd name="connsiteX4" fmla="*/ 2922313 w 5699761"/>
                <a:gd name="connsiteY4" fmla="*/ 49556 h 3977641"/>
                <a:gd name="connsiteX5" fmla="*/ 2923762 w 5699761"/>
                <a:gd name="connsiteY5" fmla="*/ 51102 h 3977641"/>
                <a:gd name="connsiteX6" fmla="*/ 2925346 w 5699761"/>
                <a:gd name="connsiteY6" fmla="*/ 52170 h 3977641"/>
                <a:gd name="connsiteX7" fmla="*/ 2926838 w 5699761"/>
                <a:gd name="connsiteY7" fmla="*/ 54382 h 3977641"/>
                <a:gd name="connsiteX8" fmla="*/ 2940684 w 5699761"/>
                <a:gd name="connsiteY8" fmla="*/ 69149 h 3977641"/>
                <a:gd name="connsiteX9" fmla="*/ 2940473 w 5699761"/>
                <a:gd name="connsiteY9" fmla="*/ 68455 h 3977641"/>
                <a:gd name="connsiteX10" fmla="*/ 2966194 w 5699761"/>
                <a:gd name="connsiteY10" fmla="*/ 96356 h 3977641"/>
                <a:gd name="connsiteX11" fmla="*/ 2982251 w 5699761"/>
                <a:gd name="connsiteY11" fmla="*/ 113481 h 3977641"/>
                <a:gd name="connsiteX12" fmla="*/ 2982106 w 5699761"/>
                <a:gd name="connsiteY12" fmla="*/ 113617 h 3977641"/>
                <a:gd name="connsiteX13" fmla="*/ 5642830 w 5699761"/>
                <a:gd name="connsiteY13" fmla="*/ 2999892 h 3977641"/>
                <a:gd name="connsiteX14" fmla="*/ 5640646 w 5699761"/>
                <a:gd name="connsiteY14" fmla="*/ 3001906 h 3977641"/>
                <a:gd name="connsiteX15" fmla="*/ 5650008 w 5699761"/>
                <a:gd name="connsiteY15" fmla="*/ 3008219 h 3977641"/>
                <a:gd name="connsiteX16" fmla="*/ 5699761 w 5699761"/>
                <a:gd name="connsiteY16" fmla="*/ 3128332 h 3977641"/>
                <a:gd name="connsiteX17" fmla="*/ 5699761 w 5699761"/>
                <a:gd name="connsiteY17" fmla="*/ 3807774 h 3977641"/>
                <a:gd name="connsiteX18" fmla="*/ 5529895 w 5699761"/>
                <a:gd name="connsiteY18" fmla="*/ 3977641 h 3977641"/>
                <a:gd name="connsiteX19" fmla="*/ 2850202 w 5699761"/>
                <a:gd name="connsiteY19" fmla="*/ 3977641 h 3977641"/>
                <a:gd name="connsiteX20" fmla="*/ 2730089 w 5699761"/>
                <a:gd name="connsiteY20" fmla="*/ 3927888 h 3977641"/>
                <a:gd name="connsiteX21" fmla="*/ 2711458 w 5699761"/>
                <a:gd name="connsiteY21" fmla="*/ 3900254 h 3977641"/>
                <a:gd name="connsiteX22" fmla="*/ 54599 w 5699761"/>
                <a:gd name="connsiteY22" fmla="*/ 1018172 h 3977641"/>
                <a:gd name="connsiteX23" fmla="*/ 52171 w 5699761"/>
                <a:gd name="connsiteY23" fmla="*/ 1016535 h 3977641"/>
                <a:gd name="connsiteX24" fmla="*/ 49668 w 5699761"/>
                <a:gd name="connsiteY24" fmla="*/ 1012824 h 3977641"/>
                <a:gd name="connsiteX25" fmla="*/ 38690 w 5699761"/>
                <a:gd name="connsiteY25" fmla="*/ 1000915 h 3977641"/>
                <a:gd name="connsiteX26" fmla="*/ 40509 w 5699761"/>
                <a:gd name="connsiteY26" fmla="*/ 999238 h 3977641"/>
                <a:gd name="connsiteX27" fmla="*/ 13998 w 5699761"/>
                <a:gd name="connsiteY27" fmla="*/ 959917 h 3977641"/>
                <a:gd name="connsiteX28" fmla="*/ 0 w 5699761"/>
                <a:gd name="connsiteY28" fmla="*/ 890584 h 3977641"/>
                <a:gd name="connsiteX29" fmla="*/ 0 w 5699761"/>
                <a:gd name="connsiteY29" fmla="*/ 178121 h 3977641"/>
                <a:gd name="connsiteX30" fmla="*/ 178121 w 5699761"/>
                <a:gd name="connsiteY30" fmla="*/ 0 h 3977641"/>
                <a:gd name="connsiteX0" fmla="*/ 178121 w 5699761"/>
                <a:gd name="connsiteY0" fmla="*/ 0 h 3977641"/>
                <a:gd name="connsiteX1" fmla="*/ 2799395 w 5699761"/>
                <a:gd name="connsiteY1" fmla="*/ 0 h 3977641"/>
                <a:gd name="connsiteX2" fmla="*/ 2870634 w 5699761"/>
                <a:gd name="connsiteY2" fmla="*/ 10188 h 3977641"/>
                <a:gd name="connsiteX3" fmla="*/ 2921960 w 5699761"/>
                <a:gd name="connsiteY3" fmla="*/ 49887 h 3977641"/>
                <a:gd name="connsiteX4" fmla="*/ 2922313 w 5699761"/>
                <a:gd name="connsiteY4" fmla="*/ 49556 h 3977641"/>
                <a:gd name="connsiteX5" fmla="*/ 2923762 w 5699761"/>
                <a:gd name="connsiteY5" fmla="*/ 51102 h 3977641"/>
                <a:gd name="connsiteX6" fmla="*/ 2925346 w 5699761"/>
                <a:gd name="connsiteY6" fmla="*/ 52170 h 3977641"/>
                <a:gd name="connsiteX7" fmla="*/ 2926838 w 5699761"/>
                <a:gd name="connsiteY7" fmla="*/ 54382 h 3977641"/>
                <a:gd name="connsiteX8" fmla="*/ 2940684 w 5699761"/>
                <a:gd name="connsiteY8" fmla="*/ 69149 h 3977641"/>
                <a:gd name="connsiteX9" fmla="*/ 2940473 w 5699761"/>
                <a:gd name="connsiteY9" fmla="*/ 68455 h 3977641"/>
                <a:gd name="connsiteX10" fmla="*/ 2966194 w 5699761"/>
                <a:gd name="connsiteY10" fmla="*/ 96356 h 3977641"/>
                <a:gd name="connsiteX11" fmla="*/ 2982251 w 5699761"/>
                <a:gd name="connsiteY11" fmla="*/ 113481 h 3977641"/>
                <a:gd name="connsiteX12" fmla="*/ 2982106 w 5699761"/>
                <a:gd name="connsiteY12" fmla="*/ 113617 h 3977641"/>
                <a:gd name="connsiteX13" fmla="*/ 5642830 w 5699761"/>
                <a:gd name="connsiteY13" fmla="*/ 2999892 h 3977641"/>
                <a:gd name="connsiteX14" fmla="*/ 5640646 w 5699761"/>
                <a:gd name="connsiteY14" fmla="*/ 3001906 h 3977641"/>
                <a:gd name="connsiteX15" fmla="*/ 5650008 w 5699761"/>
                <a:gd name="connsiteY15" fmla="*/ 3008219 h 3977641"/>
                <a:gd name="connsiteX16" fmla="*/ 5699761 w 5699761"/>
                <a:gd name="connsiteY16" fmla="*/ 3128332 h 3977641"/>
                <a:gd name="connsiteX17" fmla="*/ 5699761 w 5699761"/>
                <a:gd name="connsiteY17" fmla="*/ 3807774 h 3977641"/>
                <a:gd name="connsiteX18" fmla="*/ 5529895 w 5699761"/>
                <a:gd name="connsiteY18" fmla="*/ 3977641 h 3977641"/>
                <a:gd name="connsiteX19" fmla="*/ 2850202 w 5699761"/>
                <a:gd name="connsiteY19" fmla="*/ 3977641 h 3977641"/>
                <a:gd name="connsiteX20" fmla="*/ 2730089 w 5699761"/>
                <a:gd name="connsiteY20" fmla="*/ 3927888 h 3977641"/>
                <a:gd name="connsiteX21" fmla="*/ 2711458 w 5699761"/>
                <a:gd name="connsiteY21" fmla="*/ 3900254 h 3977641"/>
                <a:gd name="connsiteX22" fmla="*/ 54599 w 5699761"/>
                <a:gd name="connsiteY22" fmla="*/ 1018172 h 3977641"/>
                <a:gd name="connsiteX23" fmla="*/ 52171 w 5699761"/>
                <a:gd name="connsiteY23" fmla="*/ 1016535 h 3977641"/>
                <a:gd name="connsiteX24" fmla="*/ 49668 w 5699761"/>
                <a:gd name="connsiteY24" fmla="*/ 1012824 h 3977641"/>
                <a:gd name="connsiteX25" fmla="*/ 38690 w 5699761"/>
                <a:gd name="connsiteY25" fmla="*/ 1000915 h 3977641"/>
                <a:gd name="connsiteX26" fmla="*/ 40509 w 5699761"/>
                <a:gd name="connsiteY26" fmla="*/ 999238 h 3977641"/>
                <a:gd name="connsiteX27" fmla="*/ 13998 w 5699761"/>
                <a:gd name="connsiteY27" fmla="*/ 959917 h 3977641"/>
                <a:gd name="connsiteX28" fmla="*/ 0 w 5699761"/>
                <a:gd name="connsiteY28" fmla="*/ 890584 h 3977641"/>
                <a:gd name="connsiteX29" fmla="*/ 0 w 5699761"/>
                <a:gd name="connsiteY29" fmla="*/ 178121 h 3977641"/>
                <a:gd name="connsiteX30" fmla="*/ 178121 w 5699761"/>
                <a:gd name="connsiteY30" fmla="*/ 0 h 3977641"/>
                <a:gd name="connsiteX0" fmla="*/ 178121 w 5699761"/>
                <a:gd name="connsiteY0" fmla="*/ 1143 h 3978784"/>
                <a:gd name="connsiteX1" fmla="*/ 2799395 w 5699761"/>
                <a:gd name="connsiteY1" fmla="*/ 1143 h 3978784"/>
                <a:gd name="connsiteX2" fmla="*/ 2874444 w 5699761"/>
                <a:gd name="connsiteY2" fmla="*/ 5616 h 3978784"/>
                <a:gd name="connsiteX3" fmla="*/ 2921960 w 5699761"/>
                <a:gd name="connsiteY3" fmla="*/ 51030 h 3978784"/>
                <a:gd name="connsiteX4" fmla="*/ 2922313 w 5699761"/>
                <a:gd name="connsiteY4" fmla="*/ 50699 h 3978784"/>
                <a:gd name="connsiteX5" fmla="*/ 2923762 w 5699761"/>
                <a:gd name="connsiteY5" fmla="*/ 52245 h 3978784"/>
                <a:gd name="connsiteX6" fmla="*/ 2925346 w 5699761"/>
                <a:gd name="connsiteY6" fmla="*/ 53313 h 3978784"/>
                <a:gd name="connsiteX7" fmla="*/ 2926838 w 5699761"/>
                <a:gd name="connsiteY7" fmla="*/ 55525 h 3978784"/>
                <a:gd name="connsiteX8" fmla="*/ 2940684 w 5699761"/>
                <a:gd name="connsiteY8" fmla="*/ 70292 h 3978784"/>
                <a:gd name="connsiteX9" fmla="*/ 2940473 w 5699761"/>
                <a:gd name="connsiteY9" fmla="*/ 69598 h 3978784"/>
                <a:gd name="connsiteX10" fmla="*/ 2966194 w 5699761"/>
                <a:gd name="connsiteY10" fmla="*/ 97499 h 3978784"/>
                <a:gd name="connsiteX11" fmla="*/ 2982251 w 5699761"/>
                <a:gd name="connsiteY11" fmla="*/ 114624 h 3978784"/>
                <a:gd name="connsiteX12" fmla="*/ 2982106 w 5699761"/>
                <a:gd name="connsiteY12" fmla="*/ 114760 h 3978784"/>
                <a:gd name="connsiteX13" fmla="*/ 5642830 w 5699761"/>
                <a:gd name="connsiteY13" fmla="*/ 3001035 h 3978784"/>
                <a:gd name="connsiteX14" fmla="*/ 5640646 w 5699761"/>
                <a:gd name="connsiteY14" fmla="*/ 3003049 h 3978784"/>
                <a:gd name="connsiteX15" fmla="*/ 5650008 w 5699761"/>
                <a:gd name="connsiteY15" fmla="*/ 3009362 h 3978784"/>
                <a:gd name="connsiteX16" fmla="*/ 5699761 w 5699761"/>
                <a:gd name="connsiteY16" fmla="*/ 3129475 h 3978784"/>
                <a:gd name="connsiteX17" fmla="*/ 5699761 w 5699761"/>
                <a:gd name="connsiteY17" fmla="*/ 3808917 h 3978784"/>
                <a:gd name="connsiteX18" fmla="*/ 5529895 w 5699761"/>
                <a:gd name="connsiteY18" fmla="*/ 3978784 h 3978784"/>
                <a:gd name="connsiteX19" fmla="*/ 2850202 w 5699761"/>
                <a:gd name="connsiteY19" fmla="*/ 3978784 h 3978784"/>
                <a:gd name="connsiteX20" fmla="*/ 2730089 w 5699761"/>
                <a:gd name="connsiteY20" fmla="*/ 3929031 h 3978784"/>
                <a:gd name="connsiteX21" fmla="*/ 2711458 w 5699761"/>
                <a:gd name="connsiteY21" fmla="*/ 3901397 h 3978784"/>
                <a:gd name="connsiteX22" fmla="*/ 54599 w 5699761"/>
                <a:gd name="connsiteY22" fmla="*/ 1019315 h 3978784"/>
                <a:gd name="connsiteX23" fmla="*/ 52171 w 5699761"/>
                <a:gd name="connsiteY23" fmla="*/ 1017678 h 3978784"/>
                <a:gd name="connsiteX24" fmla="*/ 49668 w 5699761"/>
                <a:gd name="connsiteY24" fmla="*/ 1013967 h 3978784"/>
                <a:gd name="connsiteX25" fmla="*/ 38690 w 5699761"/>
                <a:gd name="connsiteY25" fmla="*/ 1002058 h 3978784"/>
                <a:gd name="connsiteX26" fmla="*/ 40509 w 5699761"/>
                <a:gd name="connsiteY26" fmla="*/ 1000381 h 3978784"/>
                <a:gd name="connsiteX27" fmla="*/ 13998 w 5699761"/>
                <a:gd name="connsiteY27" fmla="*/ 961060 h 3978784"/>
                <a:gd name="connsiteX28" fmla="*/ 0 w 5699761"/>
                <a:gd name="connsiteY28" fmla="*/ 891727 h 3978784"/>
                <a:gd name="connsiteX29" fmla="*/ 0 w 5699761"/>
                <a:gd name="connsiteY29" fmla="*/ 179264 h 3978784"/>
                <a:gd name="connsiteX30" fmla="*/ 178121 w 5699761"/>
                <a:gd name="connsiteY30" fmla="*/ 1143 h 3978784"/>
                <a:gd name="connsiteX0" fmla="*/ 178121 w 5699761"/>
                <a:gd name="connsiteY0" fmla="*/ 0 h 3977641"/>
                <a:gd name="connsiteX1" fmla="*/ 2799395 w 5699761"/>
                <a:gd name="connsiteY1" fmla="*/ 0 h 3977641"/>
                <a:gd name="connsiteX2" fmla="*/ 2883969 w 5699761"/>
                <a:gd name="connsiteY2" fmla="*/ 10188 h 3977641"/>
                <a:gd name="connsiteX3" fmla="*/ 2921960 w 5699761"/>
                <a:gd name="connsiteY3" fmla="*/ 49887 h 3977641"/>
                <a:gd name="connsiteX4" fmla="*/ 2922313 w 5699761"/>
                <a:gd name="connsiteY4" fmla="*/ 49556 h 3977641"/>
                <a:gd name="connsiteX5" fmla="*/ 2923762 w 5699761"/>
                <a:gd name="connsiteY5" fmla="*/ 51102 h 3977641"/>
                <a:gd name="connsiteX6" fmla="*/ 2925346 w 5699761"/>
                <a:gd name="connsiteY6" fmla="*/ 52170 h 3977641"/>
                <a:gd name="connsiteX7" fmla="*/ 2926838 w 5699761"/>
                <a:gd name="connsiteY7" fmla="*/ 54382 h 3977641"/>
                <a:gd name="connsiteX8" fmla="*/ 2940684 w 5699761"/>
                <a:gd name="connsiteY8" fmla="*/ 69149 h 3977641"/>
                <a:gd name="connsiteX9" fmla="*/ 2940473 w 5699761"/>
                <a:gd name="connsiteY9" fmla="*/ 68455 h 3977641"/>
                <a:gd name="connsiteX10" fmla="*/ 2966194 w 5699761"/>
                <a:gd name="connsiteY10" fmla="*/ 96356 h 3977641"/>
                <a:gd name="connsiteX11" fmla="*/ 2982251 w 5699761"/>
                <a:gd name="connsiteY11" fmla="*/ 113481 h 3977641"/>
                <a:gd name="connsiteX12" fmla="*/ 2982106 w 5699761"/>
                <a:gd name="connsiteY12" fmla="*/ 113617 h 3977641"/>
                <a:gd name="connsiteX13" fmla="*/ 5642830 w 5699761"/>
                <a:gd name="connsiteY13" fmla="*/ 2999892 h 3977641"/>
                <a:gd name="connsiteX14" fmla="*/ 5640646 w 5699761"/>
                <a:gd name="connsiteY14" fmla="*/ 3001906 h 3977641"/>
                <a:gd name="connsiteX15" fmla="*/ 5650008 w 5699761"/>
                <a:gd name="connsiteY15" fmla="*/ 3008219 h 3977641"/>
                <a:gd name="connsiteX16" fmla="*/ 5699761 w 5699761"/>
                <a:gd name="connsiteY16" fmla="*/ 3128332 h 3977641"/>
                <a:gd name="connsiteX17" fmla="*/ 5699761 w 5699761"/>
                <a:gd name="connsiteY17" fmla="*/ 3807774 h 3977641"/>
                <a:gd name="connsiteX18" fmla="*/ 5529895 w 5699761"/>
                <a:gd name="connsiteY18" fmla="*/ 3977641 h 3977641"/>
                <a:gd name="connsiteX19" fmla="*/ 2850202 w 5699761"/>
                <a:gd name="connsiteY19" fmla="*/ 3977641 h 3977641"/>
                <a:gd name="connsiteX20" fmla="*/ 2730089 w 5699761"/>
                <a:gd name="connsiteY20" fmla="*/ 3927888 h 3977641"/>
                <a:gd name="connsiteX21" fmla="*/ 2711458 w 5699761"/>
                <a:gd name="connsiteY21" fmla="*/ 3900254 h 3977641"/>
                <a:gd name="connsiteX22" fmla="*/ 54599 w 5699761"/>
                <a:gd name="connsiteY22" fmla="*/ 1018172 h 3977641"/>
                <a:gd name="connsiteX23" fmla="*/ 52171 w 5699761"/>
                <a:gd name="connsiteY23" fmla="*/ 1016535 h 3977641"/>
                <a:gd name="connsiteX24" fmla="*/ 49668 w 5699761"/>
                <a:gd name="connsiteY24" fmla="*/ 1012824 h 3977641"/>
                <a:gd name="connsiteX25" fmla="*/ 38690 w 5699761"/>
                <a:gd name="connsiteY25" fmla="*/ 1000915 h 3977641"/>
                <a:gd name="connsiteX26" fmla="*/ 40509 w 5699761"/>
                <a:gd name="connsiteY26" fmla="*/ 999238 h 3977641"/>
                <a:gd name="connsiteX27" fmla="*/ 13998 w 5699761"/>
                <a:gd name="connsiteY27" fmla="*/ 959917 h 3977641"/>
                <a:gd name="connsiteX28" fmla="*/ 0 w 5699761"/>
                <a:gd name="connsiteY28" fmla="*/ 890584 h 3977641"/>
                <a:gd name="connsiteX29" fmla="*/ 0 w 5699761"/>
                <a:gd name="connsiteY29" fmla="*/ 178121 h 3977641"/>
                <a:gd name="connsiteX30" fmla="*/ 178121 w 5699761"/>
                <a:gd name="connsiteY30" fmla="*/ 0 h 397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699761" h="3977641">
                  <a:moveTo>
                    <a:pt x="178121" y="0"/>
                  </a:moveTo>
                  <a:lnTo>
                    <a:pt x="2799395" y="0"/>
                  </a:lnTo>
                  <a:cubicBezTo>
                    <a:pt x="2823989" y="0"/>
                    <a:pt x="2862658" y="1174"/>
                    <a:pt x="2883969" y="10188"/>
                  </a:cubicBezTo>
                  <a:lnTo>
                    <a:pt x="2921960" y="49887"/>
                  </a:lnTo>
                  <a:lnTo>
                    <a:pt x="2922313" y="49556"/>
                  </a:lnTo>
                  <a:lnTo>
                    <a:pt x="2923762" y="51102"/>
                  </a:lnTo>
                  <a:lnTo>
                    <a:pt x="2925346" y="52170"/>
                  </a:lnTo>
                  <a:lnTo>
                    <a:pt x="2926838" y="54382"/>
                  </a:lnTo>
                  <a:lnTo>
                    <a:pt x="2940684" y="69149"/>
                  </a:lnTo>
                  <a:cubicBezTo>
                    <a:pt x="2940614" y="68918"/>
                    <a:pt x="2940543" y="68686"/>
                    <a:pt x="2940473" y="68455"/>
                  </a:cubicBezTo>
                  <a:lnTo>
                    <a:pt x="2966194" y="96356"/>
                  </a:lnTo>
                  <a:lnTo>
                    <a:pt x="2982251" y="113481"/>
                  </a:lnTo>
                  <a:lnTo>
                    <a:pt x="2982106" y="113617"/>
                  </a:lnTo>
                  <a:lnTo>
                    <a:pt x="5642830" y="2999892"/>
                  </a:lnTo>
                  <a:lnTo>
                    <a:pt x="5640646" y="3001906"/>
                  </a:lnTo>
                  <a:lnTo>
                    <a:pt x="5650008" y="3008219"/>
                  </a:lnTo>
                  <a:cubicBezTo>
                    <a:pt x="5680748" y="3038958"/>
                    <a:pt x="5699761" y="3081424"/>
                    <a:pt x="5699761" y="3128332"/>
                  </a:cubicBezTo>
                  <a:lnTo>
                    <a:pt x="5699761" y="3807774"/>
                  </a:lnTo>
                  <a:cubicBezTo>
                    <a:pt x="5699761" y="3901589"/>
                    <a:pt x="5623709" y="3977641"/>
                    <a:pt x="5529895" y="3977641"/>
                  </a:cubicBezTo>
                  <a:lnTo>
                    <a:pt x="2850202" y="3977641"/>
                  </a:lnTo>
                  <a:cubicBezTo>
                    <a:pt x="2803296" y="3977641"/>
                    <a:pt x="2760829" y="3958628"/>
                    <a:pt x="2730089" y="3927888"/>
                  </a:cubicBezTo>
                  <a:lnTo>
                    <a:pt x="2711458" y="3900254"/>
                  </a:lnTo>
                  <a:lnTo>
                    <a:pt x="54599" y="1018172"/>
                  </a:lnTo>
                  <a:lnTo>
                    <a:pt x="52171" y="1016535"/>
                  </a:lnTo>
                  <a:lnTo>
                    <a:pt x="49668" y="1012824"/>
                  </a:lnTo>
                  <a:lnTo>
                    <a:pt x="38690" y="1000915"/>
                  </a:lnTo>
                  <a:lnTo>
                    <a:pt x="40509" y="999238"/>
                  </a:lnTo>
                  <a:lnTo>
                    <a:pt x="13998" y="959917"/>
                  </a:lnTo>
                  <a:cubicBezTo>
                    <a:pt x="4985" y="938607"/>
                    <a:pt x="0" y="915178"/>
                    <a:pt x="0" y="890584"/>
                  </a:cubicBezTo>
                  <a:lnTo>
                    <a:pt x="0" y="178121"/>
                  </a:lnTo>
                  <a:cubicBezTo>
                    <a:pt x="0" y="79747"/>
                    <a:pt x="79747" y="0"/>
                    <a:pt x="178121" y="0"/>
                  </a:cubicBezTo>
                  <a:close/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ontent Placeholder 5">
              <a:extLst>
                <a:ext uri="{FF2B5EF4-FFF2-40B4-BE49-F238E27FC236}">
                  <a16:creationId xmlns:a16="http://schemas.microsoft.com/office/drawing/2014/main" id="{C4B52446-4E70-4393-A995-F787A155A97D}"/>
                </a:ext>
              </a:extLst>
            </p:cNvPr>
            <p:cNvSpPr txBox="1">
              <a:spLocks/>
            </p:cNvSpPr>
            <p:nvPr/>
          </p:nvSpPr>
          <p:spPr>
            <a:xfrm>
              <a:off x="8369820" y="2176721"/>
              <a:ext cx="3291840" cy="91440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57150">
              <a:solidFill>
                <a:srgbClr val="0070C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</a:rPr>
                <a:t>Design Team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6330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99D4235-54EA-46CA-8288-20BA889454C2}"/>
              </a:ext>
            </a:extLst>
          </p:cNvPr>
          <p:cNvSpPr txBox="1">
            <a:spLocks/>
          </p:cNvSpPr>
          <p:nvPr/>
        </p:nvSpPr>
        <p:spPr>
          <a:xfrm>
            <a:off x="259466" y="0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Metal Additive Manufacturing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833489-5777-42A5-994D-FEC24386FE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21271" y="1314320"/>
            <a:ext cx="3908472" cy="3069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22C6684-45A1-4908-B2FE-1341972294CB}"/>
              </a:ext>
            </a:extLst>
          </p:cNvPr>
          <p:cNvGrpSpPr/>
          <p:nvPr/>
        </p:nvGrpSpPr>
        <p:grpSpPr>
          <a:xfrm>
            <a:off x="304800" y="1701479"/>
            <a:ext cx="6096000" cy="2771556"/>
            <a:chOff x="304800" y="1620456"/>
            <a:chExt cx="6096000" cy="2771556"/>
          </a:xfrm>
        </p:grpSpPr>
        <p:sp>
          <p:nvSpPr>
            <p:cNvPr id="15" name="Content Placeholder 6">
              <a:extLst>
                <a:ext uri="{FF2B5EF4-FFF2-40B4-BE49-F238E27FC236}">
                  <a16:creationId xmlns:a16="http://schemas.microsoft.com/office/drawing/2014/main" id="{6F775343-6320-4B5C-A45B-6EA034909D1D}"/>
                </a:ext>
              </a:extLst>
            </p:cNvPr>
            <p:cNvSpPr txBox="1">
              <a:spLocks/>
            </p:cNvSpPr>
            <p:nvPr/>
          </p:nvSpPr>
          <p:spPr>
            <a:xfrm>
              <a:off x="988671" y="1620456"/>
              <a:ext cx="5412129" cy="5912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Laser Powder Bed Fusion (LPBF):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83F5963-5452-4B1E-A9C3-F5496B97A3FF}"/>
                </a:ext>
              </a:extLst>
            </p:cNvPr>
            <p:cNvGrpSpPr/>
            <p:nvPr/>
          </p:nvGrpSpPr>
          <p:grpSpPr>
            <a:xfrm>
              <a:off x="304800" y="2313007"/>
              <a:ext cx="6096000" cy="2079005"/>
              <a:chOff x="304800" y="2590800"/>
              <a:chExt cx="6096000" cy="2079005"/>
            </a:xfrm>
          </p:grpSpPr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16D9D2B4-426F-49AB-940F-9C9BC032CB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0635" y="2590800"/>
                <a:ext cx="2057400" cy="91096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Powder Distributed in an Even Layer</a:t>
                </a:r>
              </a:p>
            </p:txBody>
          </p:sp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E79866C0-ECC7-4007-A695-3D8F1F200A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3400" y="2590800"/>
                <a:ext cx="2057400" cy="91096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Laser Traces Layer Path to “Fuse” Material Together</a:t>
                </a:r>
              </a:p>
            </p:txBody>
          </p:sp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D434AA11-8633-48A6-8837-241B25FD53DD}"/>
                  </a:ext>
                </a:extLst>
              </p:cNvPr>
              <p:cNvSpPr/>
              <p:nvPr/>
            </p:nvSpPr>
            <p:spPr>
              <a:xfrm>
                <a:off x="3276600" y="2863402"/>
                <a:ext cx="830861" cy="365760"/>
              </a:xfrm>
              <a:prstGeom prst="rightArrow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Arrow: Circular 11">
                <a:extLst>
                  <a:ext uri="{FF2B5EF4-FFF2-40B4-BE49-F238E27FC236}">
                    <a16:creationId xmlns:a16="http://schemas.microsoft.com/office/drawing/2014/main" id="{6B7C1817-A6AC-483E-9A87-BF62C2130F31}"/>
                  </a:ext>
                </a:extLst>
              </p:cNvPr>
              <p:cNvSpPr/>
              <p:nvPr/>
            </p:nvSpPr>
            <p:spPr>
              <a:xfrm rot="10800000">
                <a:off x="2501299" y="3668665"/>
                <a:ext cx="2305019" cy="1001140"/>
              </a:xfrm>
              <a:custGeom>
                <a:avLst/>
                <a:gdLst>
                  <a:gd name="connsiteX0" fmla="*/ 143011 w 2514600"/>
                  <a:gd name="connsiteY0" fmla="*/ 1144089 h 2288177"/>
                  <a:gd name="connsiteX1" fmla="*/ 1113976 w 2514600"/>
                  <a:gd name="connsiteY1" fmla="*/ 151327 h 2288177"/>
                  <a:gd name="connsiteX2" fmla="*/ 2316016 w 2514600"/>
                  <a:gd name="connsiteY2" fmla="*/ 831890 h 2288177"/>
                  <a:gd name="connsiteX3" fmla="*/ 2448030 w 2514600"/>
                  <a:gd name="connsiteY3" fmla="*/ 831890 h 2288177"/>
                  <a:gd name="connsiteX4" fmla="*/ 2228578 w 2514600"/>
                  <a:gd name="connsiteY4" fmla="*/ 1144088 h 2288177"/>
                  <a:gd name="connsiteX5" fmla="*/ 1875986 w 2514600"/>
                  <a:gd name="connsiteY5" fmla="*/ 831890 h 2288177"/>
                  <a:gd name="connsiteX6" fmla="*/ 2002452 w 2514600"/>
                  <a:gd name="connsiteY6" fmla="*/ 831890 h 2288177"/>
                  <a:gd name="connsiteX7" fmla="*/ 1115676 w 2514600"/>
                  <a:gd name="connsiteY7" fmla="*/ 439564 h 2288177"/>
                  <a:gd name="connsiteX8" fmla="*/ 429033 w 2514600"/>
                  <a:gd name="connsiteY8" fmla="*/ 1144088 h 2288177"/>
                  <a:gd name="connsiteX9" fmla="*/ 143011 w 2514600"/>
                  <a:gd name="connsiteY9" fmla="*/ 1144089 h 2288177"/>
                  <a:gd name="connsiteX0" fmla="*/ 0 w 2305019"/>
                  <a:gd name="connsiteY0" fmla="*/ 1001140 h 1001140"/>
                  <a:gd name="connsiteX1" fmla="*/ 970965 w 2305019"/>
                  <a:gd name="connsiteY1" fmla="*/ 8378 h 1001140"/>
                  <a:gd name="connsiteX2" fmla="*/ 2173005 w 2305019"/>
                  <a:gd name="connsiteY2" fmla="*/ 688941 h 1001140"/>
                  <a:gd name="connsiteX3" fmla="*/ 2305019 w 2305019"/>
                  <a:gd name="connsiteY3" fmla="*/ 688941 h 1001140"/>
                  <a:gd name="connsiteX4" fmla="*/ 2005668 w 2305019"/>
                  <a:gd name="connsiteY4" fmla="*/ 1001139 h 1001140"/>
                  <a:gd name="connsiteX5" fmla="*/ 1732975 w 2305019"/>
                  <a:gd name="connsiteY5" fmla="*/ 688941 h 1001140"/>
                  <a:gd name="connsiteX6" fmla="*/ 1859441 w 2305019"/>
                  <a:gd name="connsiteY6" fmla="*/ 688941 h 1001140"/>
                  <a:gd name="connsiteX7" fmla="*/ 972665 w 2305019"/>
                  <a:gd name="connsiteY7" fmla="*/ 296615 h 1001140"/>
                  <a:gd name="connsiteX8" fmla="*/ 286022 w 2305019"/>
                  <a:gd name="connsiteY8" fmla="*/ 1001139 h 1001140"/>
                  <a:gd name="connsiteX9" fmla="*/ 0 w 2305019"/>
                  <a:gd name="connsiteY9" fmla="*/ 1001140 h 1001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05019" h="1001140">
                    <a:moveTo>
                      <a:pt x="0" y="1001140"/>
                    </a:moveTo>
                    <a:cubicBezTo>
                      <a:pt x="0" y="498037"/>
                      <a:pt x="415618" y="73089"/>
                      <a:pt x="970965" y="8378"/>
                    </a:cubicBezTo>
                    <a:cubicBezTo>
                      <a:pt x="1501548" y="-53447"/>
                      <a:pt x="2006150" y="232244"/>
                      <a:pt x="2173005" y="688941"/>
                    </a:cubicBezTo>
                    <a:lnTo>
                      <a:pt x="2305019" y="688941"/>
                    </a:lnTo>
                    <a:lnTo>
                      <a:pt x="2005668" y="1001139"/>
                    </a:lnTo>
                    <a:lnTo>
                      <a:pt x="1732975" y="688941"/>
                    </a:lnTo>
                    <a:lnTo>
                      <a:pt x="1859441" y="688941"/>
                    </a:lnTo>
                    <a:cubicBezTo>
                      <a:pt x="1698208" y="402123"/>
                      <a:pt x="1336512" y="242102"/>
                      <a:pt x="972665" y="296615"/>
                    </a:cubicBezTo>
                    <a:cubicBezTo>
                      <a:pt x="575800" y="356075"/>
                      <a:pt x="286022" y="653399"/>
                      <a:pt x="286022" y="1001139"/>
                    </a:cubicBezTo>
                    <a:lnTo>
                      <a:pt x="0" y="100114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44B831E2-1653-46BC-B13C-A8610D921872}"/>
                  </a:ext>
                </a:extLst>
              </p:cNvPr>
              <p:cNvSpPr/>
              <p:nvPr/>
            </p:nvSpPr>
            <p:spPr>
              <a:xfrm>
                <a:off x="304800" y="2863402"/>
                <a:ext cx="543757" cy="365760"/>
              </a:xfrm>
              <a:prstGeom prst="rightArrow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72D94B7E-D558-43F7-9E5A-E80CECDB25A9}"/>
              </a:ext>
            </a:extLst>
          </p:cNvPr>
          <p:cNvSpPr txBox="1">
            <a:spLocks/>
          </p:cNvSpPr>
          <p:nvPr/>
        </p:nvSpPr>
        <p:spPr>
          <a:xfrm>
            <a:off x="7758978" y="4906320"/>
            <a:ext cx="3433058" cy="559824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AFRL’s operating 3D printer is the 3D Systems ProX 300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103A5A52-0F9A-4AA7-935E-390A4AD45028}"/>
              </a:ext>
            </a:extLst>
          </p:cNvPr>
          <p:cNvSpPr txBox="1">
            <a:spLocks/>
          </p:cNvSpPr>
          <p:nvPr/>
        </p:nvSpPr>
        <p:spPr>
          <a:xfrm>
            <a:off x="721676" y="4733201"/>
            <a:ext cx="6172201" cy="79165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This process results in a large amount of “unfused” powder. This powder should be recycled.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6C3A0239-43FB-4A18-9E0B-74F3C7A10D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</p:spTree>
    <p:extLst>
      <p:ext uri="{BB962C8B-B14F-4D97-AF65-F5344CB8AC3E}">
        <p14:creationId xmlns:p14="http://schemas.microsoft.com/office/powerpoint/2010/main" val="309394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00C6F2-6CBB-4FA9-AE46-F6384ACC9494}" vid="{E51F88B6-1262-4139-977A-1320F2C4EE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331EFB099C2D4F924B51AEFD863827" ma:contentTypeVersion="4" ma:contentTypeDescription="Create a new document." ma:contentTypeScope="" ma:versionID="a4f80ed94022a1dcb4a9338eeba18d05">
  <xsd:schema xmlns:xsd="http://www.w3.org/2001/XMLSchema" xmlns:xs="http://www.w3.org/2001/XMLSchema" xmlns:p="http://schemas.microsoft.com/office/2006/metadata/properties" xmlns:ns1="http://schemas.microsoft.com/sharepoint/v3" xmlns:ns2="66256231-e987-401e-8bdb-e6b916ead027" targetNamespace="http://schemas.microsoft.com/office/2006/metadata/properties" ma:root="true" ma:fieldsID="a959cd16ea12e2105f6dd574a8263ea8" ns1:_="" ns2:_="">
    <xsd:import namespace="http://schemas.microsoft.com/sharepoint/v3"/>
    <xsd:import namespace="66256231-e987-401e-8bdb-e6b916ead02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56231-e987-401e-8bdb-e6b916ead0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ag" ma:index="12" nillable="true" ma:displayName="Tag" ma:internalName="Tag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g xmlns="66256231-e987-401e-8bdb-e6b916ead027" xsi:nil="true"/>
  </documentManagement>
</p:properties>
</file>

<file path=customXml/itemProps1.xml><?xml version="1.0" encoding="utf-8"?>
<ds:datastoreItem xmlns:ds="http://schemas.openxmlformats.org/officeDocument/2006/customXml" ds:itemID="{008AD569-D4FA-4F22-9F84-28286F5CFB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6256231-e987-401e-8bdb-e6b916ead0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19C908-08D0-41E5-8AAB-BAC87D06F98F}">
  <ds:schemaRefs>
    <ds:schemaRef ds:uri="http://www.w3.org/XML/1998/namespace"/>
    <ds:schemaRef ds:uri="http://schemas.openxmlformats.org/package/2006/metadata/core-properties"/>
    <ds:schemaRef ds:uri="http://purl.org/dc/terms/"/>
    <ds:schemaRef ds:uri="66256231-e987-401e-8bdb-e6b916ead027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190128[5252]</Template>
  <TotalTime>3139</TotalTime>
  <Words>1861</Words>
  <Application>Microsoft Office PowerPoint</Application>
  <PresentationFormat>Widescreen</PresentationFormat>
  <Paragraphs>501</Paragraphs>
  <Slides>53</Slides>
  <Notes>6</Notes>
  <HiddenSlides>12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Helvetica Neue</vt:lpstr>
      <vt:lpstr>Helvetica Neue Condensed</vt:lpstr>
      <vt:lpstr>Mathcad UniMath Prime</vt:lpstr>
      <vt:lpstr>Wingdings</vt:lpstr>
      <vt:lpstr>Office Theme</vt:lpstr>
      <vt:lpstr> </vt:lpstr>
      <vt:lpstr>Team Introductions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Arlan Ohrt</dc:creator>
  <cp:lastModifiedBy>Arlan Ohrt</cp:lastModifiedBy>
  <cp:revision>150</cp:revision>
  <cp:lastPrinted>2019-06-10T18:00:15Z</cp:lastPrinted>
  <dcterms:created xsi:type="dcterms:W3CDTF">2019-10-19T15:14:50Z</dcterms:created>
  <dcterms:modified xsi:type="dcterms:W3CDTF">2020-03-02T19:41:34Z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0x010100FF331EFB099C2D4F924B51AEFD863827</vt:lpwstr>
  </property>
</Properties>
</file>